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4315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8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9" r:id="rId17"/>
    <p:sldId id="290" r:id="rId18"/>
    <p:sldId id="276" r:id="rId19"/>
    <p:sldId id="280" r:id="rId20"/>
    <p:sldId id="271" r:id="rId21"/>
    <p:sldId id="272" r:id="rId22"/>
    <p:sldId id="291" r:id="rId23"/>
    <p:sldId id="278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9250" autoAdjust="0"/>
  </p:normalViewPr>
  <p:slideViewPr>
    <p:cSldViewPr>
      <p:cViewPr varScale="1">
        <p:scale>
          <a:sx n="65" d="100"/>
          <a:sy n="65" d="100"/>
        </p:scale>
        <p:origin x="7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\Desktop\GRAD%20Gradjanski%20vodic%20kroz%20odluku%20o%20budzetu\Prilog%202%20-%20Pomocni%20dokument%20za%20tabele%20i%20grafike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932"/>
          <c:y val="0.33374488188976476"/>
          <c:w val="0.62846713498254947"/>
          <c:h val="0.5555376872008644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24375765529308838"/>
                  <c:y val="-6.9444444444444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13-419A-B070-312F40348B7A}"/>
                </c:ext>
              </c:extLst>
            </c:dLbl>
            <c:dLbl>
              <c:idx val="1"/>
              <c:layout>
                <c:manualLayout>
                  <c:x val="0.1111111111111111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13-419A-B070-312F40348B7A}"/>
                </c:ext>
              </c:extLst>
            </c:dLbl>
            <c:dLbl>
              <c:idx val="2"/>
              <c:layout>
                <c:manualLayout>
                  <c:x val="0.10833333333333334"/>
                  <c:y val="4.6296296296295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713-419A-B070-312F40348B7A}"/>
                </c:ext>
              </c:extLst>
            </c:dLbl>
            <c:dLbl>
              <c:idx val="3"/>
              <c:layout>
                <c:manualLayout>
                  <c:x val="0.11666666666666667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13-419A-B070-312F40348B7A}"/>
                </c:ext>
              </c:extLst>
            </c:dLbl>
            <c:dLbl>
              <c:idx val="4"/>
              <c:layout>
                <c:manualLayout>
                  <c:x val="0.1"/>
                  <c:y val="-4.243778136006664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713-419A-B070-312F40348B7A}"/>
                </c:ext>
              </c:extLst>
            </c:dLbl>
            <c:dLbl>
              <c:idx val="5"/>
              <c:layout>
                <c:manualLayout>
                  <c:x val="6.6666666666666569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713-419A-B070-312F40348B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Sheet1!$A$3:$A$8</c:f>
              <c:strCache>
                <c:ptCount val="6"/>
                <c:pt idx="0">
                  <c:v>Приходи од пореза</c:v>
                </c:pt>
                <c:pt idx="1">
                  <c:v>Донације и 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Приходи од продаје финансијске имовине и задуживања</c:v>
                </c:pt>
                <c:pt idx="5">
                  <c:v>Пренета средства из ранијих година</c:v>
                </c:pt>
              </c:strCache>
            </c:strRef>
          </c:cat>
          <c:val>
            <c:numRef>
              <c:f>Sheet1!$C$3:$C$8</c:f>
              <c:numCache>
                <c:formatCode>0.00%</c:formatCode>
                <c:ptCount val="6"/>
                <c:pt idx="0">
                  <c:v>0.74356222832589158</c:v>
                </c:pt>
                <c:pt idx="1">
                  <c:v>8.3936718168723154E-2</c:v>
                </c:pt>
                <c:pt idx="2">
                  <c:v>7.6687730229789697E-2</c:v>
                </c:pt>
                <c:pt idx="3">
                  <c:v>1.4352152269943397E-4</c:v>
                </c:pt>
                <c:pt idx="4">
                  <c:v>7.2804554242076505E-2</c:v>
                </c:pt>
                <c:pt idx="5">
                  <c:v>2.2865247510819597E-2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13-419A-B070-312F40348B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01726272"/>
        <c:axId val="801728192"/>
        <c:axId val="0"/>
      </c:bar3DChart>
      <c:catAx>
        <c:axId val="801726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728192"/>
        <c:crosses val="autoZero"/>
        <c:auto val="1"/>
        <c:lblAlgn val="ctr"/>
        <c:lblOffset val="100"/>
        <c:noMultiLvlLbl val="0"/>
      </c:catAx>
      <c:valAx>
        <c:axId val="801728192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801726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accent1">
          <a:alpha val="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581871345029239E-2"/>
          <c:y val="1.452020202020202E-2"/>
          <c:w val="0.92141812865497075"/>
          <c:h val="0.8952020202020202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9F9-465B-910A-0129F2139F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9F9-465B-910A-0129F2139F6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9F9-465B-910A-0129F2139F6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9F9-465B-910A-0129F2139F6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9F9-465B-910A-0129F2139F6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09F9-465B-910A-0129F2139F6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09F9-465B-910A-0129F2139F6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9F9-465B-910A-0129F2139F63}"/>
                </c:ext>
              </c:extLst>
            </c:dLbl>
            <c:dLbl>
              <c:idx val="1"/>
              <c:layout>
                <c:manualLayout>
                  <c:x val="-0.13304093567251463"/>
                  <c:y val="0.204545454545454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F9-465B-910A-0129F2139F6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9F9-465B-910A-0129F2139F6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09F9-465B-910A-0129F2139F6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09F9-465B-910A-0129F2139F6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09F9-465B-910A-0129F2139F6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09F9-465B-910A-0129F2139F6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Sheet1!$A$12:$A$18</c:f>
              <c:strCache>
                <c:ptCount val="7"/>
                <c:pt idx="0">
                  <c:v>Коришћење роба и услуга</c:v>
                </c:pt>
                <c:pt idx="1">
                  <c:v>Субвенције, дотације и трансфери</c:v>
                </c:pt>
                <c:pt idx="2">
                  <c:v>Расходи за запослене</c:v>
                </c:pt>
                <c:pt idx="3">
                  <c:v>Социјална помоћ</c:v>
                </c:pt>
                <c:pt idx="4">
                  <c:v>Остали расходи</c:v>
                </c:pt>
                <c:pt idx="5">
                  <c:v>Отплата главнице и камате</c:v>
                </c:pt>
                <c:pt idx="6">
                  <c:v>Капитални издаци</c:v>
                </c:pt>
              </c:strCache>
            </c:strRef>
          </c:cat>
          <c:val>
            <c:numRef>
              <c:f>Sheet1!$C$12:$C$18</c:f>
              <c:numCache>
                <c:formatCode>0.00%</c:formatCode>
                <c:ptCount val="7"/>
                <c:pt idx="0">
                  <c:v>0.27798168906904031</c:v>
                </c:pt>
                <c:pt idx="1">
                  <c:v>0.11646177466239557</c:v>
                </c:pt>
                <c:pt idx="2">
                  <c:v>0.30753634923678519</c:v>
                </c:pt>
                <c:pt idx="3">
                  <c:v>4.939749863091427E-2</c:v>
                </c:pt>
                <c:pt idx="4">
                  <c:v>9.6977997822819212E-2</c:v>
                </c:pt>
                <c:pt idx="5">
                  <c:v>6.070725556785276E-2</c:v>
                </c:pt>
                <c:pt idx="6">
                  <c:v>9.0937435010192663E-2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9F9-465B-910A-0129F2139F6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Sheet1!$A$30:$A$46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КОМУНАЛНЕ ДЕЛАТНОСТИ</c:v>
                </c:pt>
                <c:pt idx="2">
                  <c:v>ЛОКАЛНИ ЕКОНОМСКИ РАЗВОЈ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</c:v>
                </c:pt>
                <c:pt idx="8">
                  <c:v>ОСНОВНО ОБРАЗОВАЊЕ</c:v>
                </c:pt>
                <c:pt idx="9">
                  <c:v>СРЕДЊЕ ОБРАЗОВАЊЕ</c:v>
                </c:pt>
                <c:pt idx="10">
                  <c:v>СОЦИЈАЛНА И ДЕЧЈА ЗАШТИТА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Sheet1!$C$30:$C$46</c:f>
              <c:numCache>
                <c:formatCode>0.00</c:formatCode>
                <c:ptCount val="17"/>
                <c:pt idx="0">
                  <c:v>0.92114722750727618</c:v>
                </c:pt>
                <c:pt idx="1">
                  <c:v>14.668409825847936</c:v>
                </c:pt>
                <c:pt idx="2">
                  <c:v>0.23354865966544255</c:v>
                </c:pt>
                <c:pt idx="3">
                  <c:v>2.1496383588510319</c:v>
                </c:pt>
                <c:pt idx="4">
                  <c:v>0.39925078132751629</c:v>
                </c:pt>
                <c:pt idx="5">
                  <c:v>2.6068727486679006</c:v>
                </c:pt>
                <c:pt idx="6">
                  <c:v>6.0444518022797151</c:v>
                </c:pt>
                <c:pt idx="7">
                  <c:v>17.24328390303873</c:v>
                </c:pt>
                <c:pt idx="8">
                  <c:v>5.5758894413399362</c:v>
                </c:pt>
                <c:pt idx="9">
                  <c:v>2.0106060589075248</c:v>
                </c:pt>
                <c:pt idx="10">
                  <c:v>7.5609547493005609</c:v>
                </c:pt>
                <c:pt idx="11">
                  <c:v>0.13830255823763637</c:v>
                </c:pt>
                <c:pt idx="12">
                  <c:v>8.2819271335655404</c:v>
                </c:pt>
                <c:pt idx="13">
                  <c:v>8.0484260447611664</c:v>
                </c:pt>
                <c:pt idx="14">
                  <c:v>23.172470934861476</c:v>
                </c:pt>
                <c:pt idx="15">
                  <c:v>0.91872494953162198</c:v>
                </c:pt>
                <c:pt idx="16">
                  <c:v>2.6094822308987995E-2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EF-4D24-B981-0F3F8BF2F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06069535"/>
        <c:axId val="1706065215"/>
      </c:barChart>
      <c:catAx>
        <c:axId val="17060695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6065215"/>
        <c:crosses val="autoZero"/>
        <c:auto val="1"/>
        <c:lblAlgn val="ctr"/>
        <c:lblOffset val="100"/>
        <c:noMultiLvlLbl val="0"/>
      </c:catAx>
      <c:valAx>
        <c:axId val="170606521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1706069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x-none" sz="1800">
              <a:latin typeface="Times New Roman" pitchFamily="18" charset="0"/>
              <a:cs typeface="Times New Roman" pitchFamily="18" charset="0"/>
            </a:rPr>
            <a:t>Градск</a:t>
          </a:r>
          <a:r>
            <a:rPr lang="sr-Cyrl-CS" sz="1800" dirty="0">
              <a:latin typeface="Times New Roman" pitchFamily="18" charset="0"/>
              <a:cs typeface="Times New Roman" pitchFamily="18" charset="0"/>
            </a:rPr>
            <a:t>е</a:t>
          </a:r>
          <a:r>
            <a:rPr lang="x-none" sz="1800">
              <a:latin typeface="Times New Roman" pitchFamily="18" charset="0"/>
              <a:cs typeface="Times New Roman" pitchFamily="18" charset="0"/>
            </a:rPr>
            <a:t> управ</a:t>
          </a:r>
          <a:r>
            <a:rPr lang="sr-Cyrl-CS" sz="1800" dirty="0">
              <a:latin typeface="Times New Roman" pitchFamily="18" charset="0"/>
              <a:cs typeface="Times New Roman" pitchFamily="18" charset="0"/>
            </a:rPr>
            <a:t>е</a:t>
          </a:r>
          <a:endParaRPr lang="x-none" sz="1800" dirty="0">
            <a:latin typeface="Times New Roman" pitchFamily="18" charset="0"/>
            <a:cs typeface="Times New Roman" pitchFamily="18" charset="0"/>
          </a:endParaRPr>
        </a:p>
        <a:p>
          <a:r>
            <a:rPr lang="x-none" sz="1800" dirty="0">
              <a:latin typeface="Times New Roman" pitchFamily="18" charset="0"/>
              <a:cs typeface="Times New Roman" pitchFamily="18" charset="0"/>
            </a:rPr>
            <a:t>Градоначелник</a:t>
          </a:r>
        </a:p>
        <a:p>
          <a:r>
            <a:rPr lang="x-none" sz="1800" dirty="0">
              <a:latin typeface="Times New Roman" pitchFamily="18" charset="0"/>
              <a:cs typeface="Times New Roman" pitchFamily="18" charset="0"/>
            </a:rPr>
            <a:t>Градско веће</a:t>
          </a:r>
        </a:p>
        <a:p>
          <a:r>
            <a:rPr lang="x-none" sz="1800">
              <a:latin typeface="Times New Roman" pitchFamily="18" charset="0"/>
              <a:cs typeface="Times New Roman" pitchFamily="18" charset="0"/>
            </a:rPr>
            <a:t>Скупштина града</a:t>
          </a:r>
          <a:endParaRPr lang="sr-Cyrl-CS" sz="1800" dirty="0">
            <a:latin typeface="Times New Roman" pitchFamily="18" charset="0"/>
            <a:cs typeface="Times New Roman" pitchFamily="18" charset="0"/>
          </a:endParaRPr>
        </a:p>
        <a:p>
          <a:r>
            <a:rPr lang="sr-Cyrl-CS" sz="1800" dirty="0">
              <a:latin typeface="Times New Roman" pitchFamily="18" charset="0"/>
              <a:cs typeface="Times New Roman" pitchFamily="18" charset="0"/>
            </a:rPr>
            <a:t>Градски правобранилац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tx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Предшколска установа</a:t>
          </a:r>
        </a:p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Месне заједнице</a:t>
          </a:r>
        </a:p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Установе културе</a:t>
          </a:r>
        </a:p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x-none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Основне школе </a:t>
          </a:r>
        </a:p>
        <a:p>
          <a:r>
            <a:rPr lang="x-none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Средње школе</a:t>
          </a:r>
        </a:p>
        <a:p>
          <a:r>
            <a:rPr lang="x-none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Дом здравља</a:t>
          </a:r>
          <a:r>
            <a:rPr lang="sr-Cyrl-C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ЈАССА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 dirty="0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 dirty="0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 custLinFactNeighborX="8015" custLinFactNeighborY="1160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60308" custScaleY="165262" custLinFactNeighborX="-16830" custLinFactNeighborY="-30039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X="116290" custScaleY="115694" custLinFactNeighborX="-26888" custLinFactNeighborY="-19878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 vert="vert"/>
        <a:lstStyle/>
        <a:p>
          <a:r>
            <a:rPr lang="x-none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 anchor="t"/>
        <a:lstStyle/>
        <a:p>
          <a:pPr algn="l"/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</a:p>
        <a:p>
          <a:pPr algn="l"/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 о буџетском систему,</a:t>
          </a:r>
        </a:p>
        <a:p>
          <a:pPr algn="l"/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</a:p>
        <a:p>
          <a:pPr algn="l"/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20</a:t>
          </a:r>
          <a:r>
            <a:rPr lang="sr-Cyrl-RS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</a:t>
          </a:r>
          <a:r>
            <a:rPr lang="sr-Latn-RS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</a:t>
          </a:r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годину и др.</a:t>
          </a:r>
        </a:p>
        <a:p>
          <a:pPr algn="l"/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</a:p>
      </dgm:t>
    </dgm:pt>
    <dgm:pt modelId="{F2167233-387A-4C2A-92FA-201B800AF2E5}" type="parTrans" cxnId="{2258ECB3-705E-4310-8AB9-ADAE767310B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x-none" sz="16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x-none" sz="16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x-none" sz="16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x-none" sz="16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x-none" sz="16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x-none" sz="1600" dirty="0">
              <a:latin typeface="Times New Roman" pitchFamily="18" charset="0"/>
              <a:cs typeface="Times New Roman" pitchFamily="18" charset="0"/>
            </a:rPr>
            <a:t>Започети пројекти из ранијих година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F68F9F1A-A0AC-4627-BB76-A21CB9C16ACA}" type="parTrans" cxnId="{C3F3E9EA-BE7C-42FA-A974-B6909D195A4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x-none" sz="16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 custLinFactNeighborX="-6008" custLinFactNeighborY="1931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-1076" custLinFactNeighborY="13944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 custLinFactNeighborX="709" custLinFactNeighborY="-2312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x-none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осталих </a:t>
          </a:r>
          <a:r>
            <a:rPr lang="sr-Cyrl-R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извора</a:t>
          </a:r>
          <a:r>
            <a:rPr lang="x-none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sr-Cyrl-R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312.058.000</a:t>
          </a:r>
          <a:endParaRPr lang="en-US" sz="13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 custT="1"/>
      <dgm:spPr>
        <a:solidFill>
          <a:srgbClr val="FFC000"/>
        </a:solidFill>
      </dgm:spPr>
      <dgm:t>
        <a:bodyPr/>
        <a:lstStyle/>
        <a:p>
          <a:r>
            <a:rPr lang="x-none" sz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буџета града </a:t>
          </a:r>
          <a:r>
            <a:rPr lang="sr-Latn-RS" sz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3.634.021.781</a:t>
          </a:r>
          <a:endParaRPr lang="en-US" sz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x-none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Пренета средства из ранијих година </a:t>
          </a:r>
          <a:r>
            <a:rPr lang="sr-Cyrl-RS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87.623.695</a:t>
          </a:r>
          <a:endParaRPr lang="en-US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 custT="1"/>
      <dgm:spPr>
        <a:solidFill>
          <a:srgbClr val="92D050"/>
        </a:solidFill>
      </dgm:spPr>
      <dgm:t>
        <a:bodyPr/>
        <a:lstStyle/>
        <a:p>
          <a:r>
            <a:rPr lang="x-none" sz="1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Укупан буџет града </a:t>
          </a:r>
          <a:r>
            <a:rPr lang="sr-Cyrl-RS" sz="1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3.832.177.848</a:t>
          </a:r>
          <a:endParaRPr lang="en-US" sz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 custScaleX="150043" custLinFactX="889" custLinFactNeighborX="100000" custLinFactNeighborY="-11315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 custLinFactNeighborX="22588" custLinFactNeighborY="-22125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 custLinFactNeighborX="-30695" custLinFactNeighborY="-11572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 custLinFactX="-2017" custLinFactNeighborX="-100000" custLinFactNeighborY="-19951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26064" custScaleY="96476" custLinFactNeighborX="-86334" custLinFactNeighborY="-16703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 custLinFactX="-6080" custLinFactNeighborX="-100000" custLinFactNeighborY="-19951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52162" custScaleY="97476" custLinFactX="-11646" custLinFactNeighborX="-100000" custLinFactNeighborY="-15528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Порески приходи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трансфери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CS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Донације</a:t>
          </a:r>
          <a:r>
            <a:rPr lang="sr-Cyrl-C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C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 добијају од домаћих и међународних донатора и организација за различите пројекте. 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Трансфери п</a:t>
          </a:r>
          <a:r>
            <a:rPr lang="ru-RU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одразумевају пренос средстава од нивоа Републике Србије општинском нивоу власти. М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огу бити </a:t>
          </a:r>
          <a:r>
            <a:rPr lang="x-none" alt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наменски (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тачно утврђене намене) или </a:t>
          </a:r>
          <a:r>
            <a:rPr lang="x-none" alt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ненаменски (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није им унапред утврђена намена те се могу у складу са законом користити за било које сврхе) .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Непорески приходи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Ова примања се остварују продајом непокретности и покретних ствари у власништву града.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задуживања и  продаје финансијске имовине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sz="1400" b="0" i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Представљају вишак прихода буџета града који нису потрошени у претходној  буџетској години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28FEEFA5-6DE3-40CA-B954-F6DBC6F9FAD9}" type="presOf" srcId="{26EF48C7-6381-4355-B03F-DD441AE957C7}" destId="{EFAACCF6-3A6A-4536-89B0-F0A7C44F6BE1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Укупни буџетски приходи и примања  </a:t>
          </a:r>
          <a:r>
            <a:rPr lang="sr-Latn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245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sr-Latn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20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750</a:t>
          </a:r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Приходи од  пореза  </a:t>
          </a:r>
          <a:endParaRPr lang="sr-Cyrl-C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2.849.462.700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sr-Cyrl-C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рансфери 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321</a:t>
          </a:r>
          <a:r>
            <a: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660</a:t>
          </a:r>
          <a:r>
            <a: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32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Други приходи  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293.881.021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  </a:t>
          </a:r>
          <a:endParaRPr lang="sr-Cyrl-R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550.000 динара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 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87.623.695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4169289-1E79-4611-A66E-F6EE593020F5}">
      <dgm:prSet phldrT="[Text]" custRadScaleRad="120252" custRadScaleInc="-901"/>
      <dgm:spPr/>
      <dgm:t>
        <a:bodyPr/>
        <a:lstStyle/>
        <a:p>
          <a:endParaRPr lang="en-US"/>
        </a:p>
      </dgm:t>
    </dgm:pt>
    <dgm:pt modelId="{F9199FE0-C884-42FA-A20F-8A08CC900139}" type="parTrans" cxnId="{5AE9003F-B78E-4416-8D83-C7F06550E1D5}">
      <dgm:prSet/>
      <dgm:spPr/>
      <dgm:t>
        <a:bodyPr/>
        <a:lstStyle/>
        <a:p>
          <a:endParaRPr lang="en-US"/>
        </a:p>
      </dgm:t>
    </dgm:pt>
    <dgm:pt modelId="{09DD58DF-B3DA-4F24-AE1B-33D16A0482DB}" type="sibTrans" cxnId="{5AE9003F-B78E-4416-8D83-C7F06550E1D5}">
      <dgm:prSet/>
      <dgm:spPr/>
      <dgm:t>
        <a:bodyPr/>
        <a:lstStyle/>
        <a:p>
          <a:endParaRPr lang="en-US"/>
        </a:p>
      </dgm:t>
    </dgm:pt>
    <dgm:pt modelId="{555C800A-65A8-4C80-AAC2-EA3BC986BA85}">
      <dgm:prSet/>
      <dgm:spPr/>
    </dgm:pt>
    <dgm:pt modelId="{00C40CAF-30B3-4E17-B385-68F3286303C8}" type="parTrans" cxnId="{9337E491-89DC-40AF-B888-40A70C180378}">
      <dgm:prSet/>
      <dgm:spPr/>
      <dgm:t>
        <a:bodyPr/>
        <a:lstStyle/>
        <a:p>
          <a:endParaRPr lang="en-US"/>
        </a:p>
      </dgm:t>
    </dgm:pt>
    <dgm:pt modelId="{E18D70A0-62DC-4B31-B38B-8E12E15F55F4}" type="sibTrans" cxnId="{9337E491-89DC-40AF-B888-40A70C180378}">
      <dgm:prSet/>
      <dgm:spPr/>
      <dgm:t>
        <a:bodyPr/>
        <a:lstStyle/>
        <a:p>
          <a:endParaRPr lang="en-US"/>
        </a:p>
      </dgm:t>
    </dgm:pt>
    <dgm:pt modelId="{949093C8-F371-4410-8372-FA9E0F042413}">
      <dgm:prSet/>
      <dgm:spPr/>
      <dgm:t>
        <a:bodyPr/>
        <a:lstStyle/>
        <a:p>
          <a:endParaRPr lang="en-US"/>
        </a:p>
      </dgm:t>
    </dgm:pt>
    <dgm:pt modelId="{21724767-A27D-4A77-82B3-C1DB5A873C48}" type="parTrans" cxnId="{8377E873-F6F2-42FC-AB9D-C86CA1AB64B8}">
      <dgm:prSet/>
      <dgm:spPr/>
      <dgm:t>
        <a:bodyPr/>
        <a:lstStyle/>
        <a:p>
          <a:endParaRPr lang="en-US"/>
        </a:p>
      </dgm:t>
    </dgm:pt>
    <dgm:pt modelId="{1A7A4323-CAEA-4AED-9C26-B15E77CA0223}" type="sibTrans" cxnId="{8377E873-F6F2-42FC-AB9D-C86CA1AB64B8}">
      <dgm:prSet/>
      <dgm:spPr/>
      <dgm:t>
        <a:bodyPr/>
        <a:lstStyle/>
        <a:p>
          <a:endParaRPr lang="en-US"/>
        </a:p>
      </dgm:t>
    </dgm:pt>
    <dgm:pt modelId="{E19CFE85-3561-42FE-A8EE-02D4AC3C3E95}">
      <dgm:prSet/>
      <dgm:spPr/>
    </dgm:pt>
    <dgm:pt modelId="{9CE39C84-01C2-426F-AFEB-C959E6881B07}" type="parTrans" cxnId="{3B2401E2-413C-436C-B281-43A606CEFEF1}">
      <dgm:prSet/>
      <dgm:spPr/>
      <dgm:t>
        <a:bodyPr/>
        <a:lstStyle/>
        <a:p>
          <a:endParaRPr lang="en-US"/>
        </a:p>
      </dgm:t>
    </dgm:pt>
    <dgm:pt modelId="{2058DA84-79C9-41CA-BCFD-F592AF59FC4B}" type="sibTrans" cxnId="{3B2401E2-413C-436C-B281-43A606CEFEF1}">
      <dgm:prSet/>
      <dgm:spPr/>
      <dgm:t>
        <a:bodyPr/>
        <a:lstStyle/>
        <a:p>
          <a:endParaRPr lang="en-US"/>
        </a:p>
      </dgm:t>
    </dgm:pt>
    <dgm:pt modelId="{BD20BBB6-CA08-48BD-8292-D4E407CB18C8}">
      <dgm:prSet/>
      <dgm:spPr/>
      <dgm:t>
        <a:bodyPr/>
        <a:lstStyle/>
        <a:p>
          <a:endParaRPr lang="en-US"/>
        </a:p>
      </dgm:t>
    </dgm:pt>
    <dgm:pt modelId="{63C31F71-BFDC-44AF-9168-18678F487DDD}" type="parTrans" cxnId="{D7C4EDC3-0D32-4855-9553-6C7FD86D128E}">
      <dgm:prSet/>
      <dgm:spPr/>
      <dgm:t>
        <a:bodyPr/>
        <a:lstStyle/>
        <a:p>
          <a:endParaRPr lang="en-US"/>
        </a:p>
      </dgm:t>
    </dgm:pt>
    <dgm:pt modelId="{3669E325-155D-4DEE-AF34-C940E1ECC01B}" type="sibTrans" cxnId="{D7C4EDC3-0D32-4855-9553-6C7FD86D128E}">
      <dgm:prSet/>
      <dgm:spPr/>
      <dgm:t>
        <a:bodyPr/>
        <a:lstStyle/>
        <a:p>
          <a:endParaRPr lang="en-US"/>
        </a:p>
      </dgm:t>
    </dgm:pt>
    <dgm:pt modelId="{2B3A40DD-136A-4CD3-B6FC-3D3053AA4E1C}">
      <dgm:prSet phldrT="[Text]" custScaleX="132289" custScaleY="115263" custRadScaleRad="93822" custRadScaleInc="-712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</dgm:pt>
    <dgm:pt modelId="{8B50C635-9DA6-42B8-B2F1-DCC04B6CFDBE}" type="parTrans" cxnId="{21B069BD-2A70-46CB-8F5E-7453FA86AB9D}">
      <dgm:prSet/>
      <dgm:spPr/>
      <dgm:t>
        <a:bodyPr/>
        <a:lstStyle/>
        <a:p>
          <a:endParaRPr lang="en-US"/>
        </a:p>
      </dgm:t>
    </dgm:pt>
    <dgm:pt modelId="{34F75090-8268-4BE1-AB8D-202710DE0E34}" type="sibTrans" cxnId="{21B069BD-2A70-46CB-8F5E-7453FA86AB9D}">
      <dgm:prSet/>
      <dgm:spPr/>
      <dgm:t>
        <a:bodyPr/>
        <a:lstStyle/>
        <a:p>
          <a:endParaRPr lang="en-US"/>
        </a:p>
      </dgm:t>
    </dgm:pt>
    <dgm:pt modelId="{0487933D-BA15-4C83-8BA4-B2420D873FB4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финансијске имовине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и</a:t>
          </a:r>
          <a:r>
            <a:rPr lang="sr-Latn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задуживања</a:t>
          </a:r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279.000.000 динар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43A0D2-13FF-496E-B048-E1010237A29F}" type="parTrans" cxnId="{FA1A4B08-D3CA-4BF8-A05B-A2048D5D58FC}">
      <dgm:prSet/>
      <dgm:spPr/>
      <dgm:t>
        <a:bodyPr/>
        <a:lstStyle/>
        <a:p>
          <a:endParaRPr lang="en-US"/>
        </a:p>
      </dgm:t>
    </dgm:pt>
    <dgm:pt modelId="{12A40A7E-9219-48D1-8FCD-4E3C4F17F6EC}" type="sibTrans" cxnId="{FA1A4B08-D3CA-4BF8-A05B-A2048D5D58FC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 custLinFactNeighborX="2016" custLinFactNeighborY="1771"/>
      <dgm:spPr/>
    </dgm:pt>
    <dgm:pt modelId="{63432802-399F-407F-AC10-7219543A0326}" type="pres">
      <dgm:prSet presAssocID="{DB1A1606-130D-4B45-9553-0A0B804495DF}" presName="node" presStyleLbl="vennNode1" presStyleIdx="1" presStyleCnt="7" custScaleX="132386" custScaleY="119470" custRadScaleRad="112102" custRadScaleInc="-56018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7" custScaleX="132386" custScaleY="120116" custRadScaleRad="112376" custRadScaleInc="-4325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7" custScaleX="132386" custScaleY="119978" custRadScaleRad="115344" custRadScaleInc="-48129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7" custScaleX="132289" custScaleY="115263" custRadScaleRad="109779" custRadScaleInc="53217">
        <dgm:presLayoutVars>
          <dgm:bulletEnabled val="1"/>
        </dgm:presLayoutVars>
      </dgm:prSet>
      <dgm:spPr/>
    </dgm:pt>
    <dgm:pt modelId="{86C96E4B-9FEA-4CEB-BB6E-E93A1EB046C7}" type="pres">
      <dgm:prSet presAssocID="{0487933D-BA15-4C83-8BA4-B2420D873FB4}" presName="node" presStyleLbl="vennNode1" presStyleIdx="5" presStyleCnt="7" custScaleX="132289" custScaleY="115263" custRadScaleRad="124769" custRadScaleInc="-16155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6" presStyleCnt="7" custScaleX="132386" custScaleY="119470" custRadScaleRad="102388" custRadScaleInc="-51925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FA1A4B08-D3CA-4BF8-A05B-A2048D5D58FC}" srcId="{43275D6C-D470-4E2E-96F8-239EECE5D634}" destId="{0487933D-BA15-4C83-8BA4-B2420D873FB4}" srcOrd="4" destOrd="0" parTransId="{4143A0D2-13FF-496E-B048-E1010237A29F}" sibTransId="{12A40A7E-9219-48D1-8FCD-4E3C4F17F6EC}"/>
    <dgm:cxn modelId="{005AFC0C-6CCD-4D8A-8C65-7C2BAB4AEB9E}" type="presOf" srcId="{0487933D-BA15-4C83-8BA4-B2420D873FB4}" destId="{86C96E4B-9FEA-4CEB-BB6E-E93A1EB046C7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5AE9003F-B78E-4416-8D83-C7F06550E1D5}" srcId="{691C1FF8-D24B-462D-B13F-4086A7342655}" destId="{E4169289-1E79-4611-A66E-F6EE593020F5}" srcOrd="1" destOrd="0" parTransId="{F9199FE0-C884-42FA-A20F-8A08CC900139}" sibTransId="{09DD58DF-B3DA-4F24-AE1B-33D16A0482DB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8377E873-F6F2-42FC-AB9D-C86CA1AB64B8}" srcId="{691C1FF8-D24B-462D-B13F-4086A7342655}" destId="{949093C8-F371-4410-8372-FA9E0F042413}" srcOrd="3" destOrd="0" parTransId="{21724767-A27D-4A77-82B3-C1DB5A873C48}" sibTransId="{1A7A4323-CAEA-4AED-9C26-B15E77CA0223}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9337E491-89DC-40AF-B888-40A70C180378}" srcId="{691C1FF8-D24B-462D-B13F-4086A7342655}" destId="{555C800A-65A8-4C80-AAC2-EA3BC986BA85}" srcOrd="2" destOrd="0" parTransId="{00C40CAF-30B3-4E17-B385-68F3286303C8}" sibTransId="{E18D70A0-62DC-4B31-B38B-8E12E15F55F4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21B069BD-2A70-46CB-8F5E-7453FA86AB9D}" srcId="{691C1FF8-D24B-462D-B13F-4086A7342655}" destId="{2B3A40DD-136A-4CD3-B6FC-3D3053AA4E1C}" srcOrd="6" destOrd="0" parTransId="{8B50C635-9DA6-42B8-B2F1-DCC04B6CFDBE}" sibTransId="{34F75090-8268-4BE1-AB8D-202710DE0E34}"/>
    <dgm:cxn modelId="{D7C4EDC3-0D32-4855-9553-6C7FD86D128E}" srcId="{691C1FF8-D24B-462D-B13F-4086A7342655}" destId="{BD20BBB6-CA08-48BD-8292-D4E407CB18C8}" srcOrd="5" destOrd="0" parTransId="{63C31F71-BFDC-44AF-9168-18678F487DDD}" sibTransId="{3669E325-155D-4DEE-AF34-C940E1ECC01B}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3B2401E2-413C-436C-B281-43A606CEFEF1}" srcId="{691C1FF8-D24B-462D-B13F-4086A7342655}" destId="{E19CFE85-3561-42FE-A8EE-02D4AC3C3E95}" srcOrd="4" destOrd="0" parTransId="{9CE39C84-01C2-426F-AFEB-C959E6881B07}" sibTransId="{2058DA84-79C9-41CA-BCFD-F592AF59FC4B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DDF9CD7F-ADCB-4472-BB22-E75AA114C787}" type="presParOf" srcId="{1FB746E2-D736-4446-8093-C865FE09A112}" destId="{86C96E4B-9FEA-4CEB-BB6E-E93A1EB046C7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2093735" y="247231"/>
          <a:ext cx="4325295" cy="4325202"/>
        </a:xfrm>
        <a:prstGeom prst="ellipse">
          <a:avLst/>
        </a:prstGeom>
        <a:gradFill rotWithShape="1">
          <a:gsLst>
            <a:gs pos="0">
              <a:schemeClr val="accent3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>
              <a:latin typeface="Times New Roman" pitchFamily="18" charset="0"/>
              <a:cs typeface="Times New Roman" pitchFamily="18" charset="0"/>
            </a:rPr>
            <a:t>Градск</a:t>
          </a:r>
          <a:r>
            <a:rPr lang="sr-Cyrl-CS" sz="1800" kern="1200" dirty="0">
              <a:latin typeface="Times New Roman" pitchFamily="18" charset="0"/>
              <a:cs typeface="Times New Roman" pitchFamily="18" charset="0"/>
            </a:rPr>
            <a:t>е</a:t>
          </a:r>
          <a:r>
            <a:rPr lang="x-none" sz="1800" kern="1200">
              <a:latin typeface="Times New Roman" pitchFamily="18" charset="0"/>
              <a:cs typeface="Times New Roman" pitchFamily="18" charset="0"/>
            </a:rPr>
            <a:t> управ</a:t>
          </a:r>
          <a:r>
            <a:rPr lang="sr-Cyrl-CS" sz="1800" kern="1200" dirty="0">
              <a:latin typeface="Times New Roman" pitchFamily="18" charset="0"/>
              <a:cs typeface="Times New Roman" pitchFamily="18" charset="0"/>
            </a:rPr>
            <a:t>е</a:t>
          </a:r>
          <a:endParaRPr lang="x-none" sz="18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 dirty="0">
              <a:latin typeface="Times New Roman" pitchFamily="18" charset="0"/>
              <a:cs typeface="Times New Roman" pitchFamily="18" charset="0"/>
            </a:rPr>
            <a:t>Градоначелник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 dirty="0">
              <a:latin typeface="Times New Roman" pitchFamily="18" charset="0"/>
              <a:cs typeface="Times New Roman" pitchFamily="18" charset="0"/>
            </a:rPr>
            <a:t>Градско веће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>
              <a:latin typeface="Times New Roman" pitchFamily="18" charset="0"/>
              <a:cs typeface="Times New Roman" pitchFamily="18" charset="0"/>
            </a:rPr>
            <a:t>Скупштина града</a:t>
          </a:r>
          <a:endParaRPr lang="sr-Cyrl-CS" sz="18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CS" sz="1800" kern="1200" dirty="0">
              <a:latin typeface="Times New Roman" pitchFamily="18" charset="0"/>
              <a:cs typeface="Times New Roman" pitchFamily="18" charset="0"/>
            </a:rPr>
            <a:t>Градски правобранилац</a:t>
          </a: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27160" y="880642"/>
        <a:ext cx="3058445" cy="3058380"/>
      </dsp:txXfrm>
    </dsp:sp>
    <dsp:sp modelId="{6AE34D3E-FD5D-4402-89AF-BF559D3EC92D}">
      <dsp:nvSpPr>
        <dsp:cNvPr id="0" name=""/>
        <dsp:cNvSpPr/>
      </dsp:nvSpPr>
      <dsp:spPr>
        <a:xfrm>
          <a:off x="4214983" y="0"/>
          <a:ext cx="481035" cy="481027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3075943" y="4200903"/>
          <a:ext cx="348308" cy="348643"/>
        </a:xfrm>
        <a:prstGeom prst="ellipse">
          <a:avLst/>
        </a:prstGeom>
        <a:solidFill>
          <a:srgbClr val="7030A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6350683" y="1952404"/>
          <a:ext cx="348308" cy="3486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4683952" y="4571779"/>
          <a:ext cx="481035" cy="481027"/>
        </a:xfrm>
        <a:prstGeom prst="ellipse">
          <a:avLst/>
        </a:prstGeom>
        <a:solidFill>
          <a:srgbClr val="FFFF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3174885" y="683644"/>
          <a:ext cx="348308" cy="348643"/>
        </a:xfrm>
        <a:prstGeom prst="ellipse">
          <a:avLst/>
        </a:prstGeom>
        <a:solidFill>
          <a:srgbClr val="FFFF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2076869" y="2677987"/>
          <a:ext cx="348308" cy="3486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34578" y="0"/>
          <a:ext cx="2818909" cy="2905093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rnd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Предшколска установа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Месне заједнице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Установе културе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Туристичка организација </a:t>
          </a:r>
        </a:p>
      </dsp:txBody>
      <dsp:txXfrm>
        <a:off x="278242" y="425441"/>
        <a:ext cx="1993269" cy="2054211"/>
      </dsp:txXfrm>
    </dsp:sp>
    <dsp:sp modelId="{D4397D2C-6DDE-4A42-9855-5F94ADD7F1F8}">
      <dsp:nvSpPr>
        <dsp:cNvPr id="0" name=""/>
        <dsp:cNvSpPr/>
      </dsp:nvSpPr>
      <dsp:spPr>
        <a:xfrm>
          <a:off x="3728317" y="698803"/>
          <a:ext cx="481035" cy="481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560562" y="3250976"/>
          <a:ext cx="869563" cy="869588"/>
        </a:xfrm>
        <a:prstGeom prst="ellipse">
          <a:avLst/>
        </a:prstGeom>
        <a:solidFill>
          <a:srgbClr val="FF00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5899554" y="0"/>
          <a:ext cx="2044882" cy="2033751"/>
        </a:xfrm>
        <a:prstGeom prst="ellipse">
          <a:avLst/>
        </a:prstGeom>
        <a:solidFill>
          <a:srgbClr val="00B0F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Основне школе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Средње школе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Дом здравља</a:t>
          </a:r>
          <a:r>
            <a:rPr lang="sr-Cyrl-C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ЈАССА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99020" y="297836"/>
        <a:ext cx="1445950" cy="1438079"/>
      </dsp:txXfrm>
    </dsp:sp>
    <dsp:sp modelId="{4ABBCF6F-E7DA-4CE7-A2F5-6DD06BFAA1FA}">
      <dsp:nvSpPr>
        <dsp:cNvPr id="0" name=""/>
        <dsp:cNvSpPr/>
      </dsp:nvSpPr>
      <dsp:spPr>
        <a:xfrm>
          <a:off x="5731290" y="1364257"/>
          <a:ext cx="481035" cy="48102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229951" y="4285790"/>
          <a:ext cx="348308" cy="3486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3703380" y="3789605"/>
          <a:ext cx="348308" cy="348643"/>
        </a:xfrm>
        <a:prstGeom prst="ellipse">
          <a:avLst/>
        </a:prstGeom>
        <a:solidFill>
          <a:srgbClr val="FFFF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917509" y="2740242"/>
          <a:ext cx="662458" cy="2319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229" y="0"/>
              </a:lnTo>
              <a:lnTo>
                <a:pt x="331229" y="2319213"/>
              </a:lnTo>
              <a:lnTo>
                <a:pt x="662458" y="2319213"/>
              </a:lnTo>
            </a:path>
          </a:pathLst>
        </a:custGeom>
        <a:noFill/>
        <a:ln w="1270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</dsp:txBody>
      <dsp:txXfrm>
        <a:off x="2188439" y="3839549"/>
        <a:ext cx="120598" cy="120598"/>
      </dsp:txXfrm>
    </dsp:sp>
    <dsp:sp modelId="{EE8B77DA-77C5-46AD-80A2-BD307CFE9F0A}">
      <dsp:nvSpPr>
        <dsp:cNvPr id="0" name=""/>
        <dsp:cNvSpPr/>
      </dsp:nvSpPr>
      <dsp:spPr>
        <a:xfrm>
          <a:off x="1917509" y="2740242"/>
          <a:ext cx="662458" cy="1635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229" y="0"/>
              </a:lnTo>
              <a:lnTo>
                <a:pt x="331229" y="1635463"/>
              </a:lnTo>
              <a:lnTo>
                <a:pt x="662458" y="1635463"/>
              </a:lnTo>
            </a:path>
          </a:pathLst>
        </a:custGeom>
        <a:noFill/>
        <a:ln w="1270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>
        <a:off x="2204625" y="3513860"/>
        <a:ext cx="88226" cy="88226"/>
      </dsp:txXfrm>
    </dsp:sp>
    <dsp:sp modelId="{531482B3-13DA-4E77-8EF9-7A508768A321}">
      <dsp:nvSpPr>
        <dsp:cNvPr id="0" name=""/>
        <dsp:cNvSpPr/>
      </dsp:nvSpPr>
      <dsp:spPr>
        <a:xfrm>
          <a:off x="1917509" y="2740242"/>
          <a:ext cx="662458" cy="959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229" y="0"/>
              </a:lnTo>
              <a:lnTo>
                <a:pt x="331229" y="959165"/>
              </a:lnTo>
              <a:lnTo>
                <a:pt x="662458" y="959165"/>
              </a:lnTo>
            </a:path>
          </a:pathLst>
        </a:custGeom>
        <a:noFill/>
        <a:ln w="1270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219596" y="3190682"/>
        <a:ext cx="58284" cy="58284"/>
      </dsp:txXfrm>
    </dsp:sp>
    <dsp:sp modelId="{F1903401-CDA9-4777-A04C-F19A89F110A0}">
      <dsp:nvSpPr>
        <dsp:cNvPr id="0" name=""/>
        <dsp:cNvSpPr/>
      </dsp:nvSpPr>
      <dsp:spPr>
        <a:xfrm>
          <a:off x="1917509" y="2694522"/>
          <a:ext cx="6839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986" y="45720"/>
              </a:lnTo>
              <a:lnTo>
                <a:pt x="341986" y="88283"/>
              </a:lnTo>
              <a:lnTo>
                <a:pt x="683972" y="88283"/>
              </a:lnTo>
            </a:path>
          </a:pathLst>
        </a:custGeom>
        <a:noFill/>
        <a:ln w="1270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242363" y="2723109"/>
        <a:ext cx="34264" cy="34264"/>
      </dsp:txXfrm>
    </dsp:sp>
    <dsp:sp modelId="{25CF5DCC-0AE9-4D09-ABC1-8BE4D97FDFCB}">
      <dsp:nvSpPr>
        <dsp:cNvPr id="0" name=""/>
        <dsp:cNvSpPr/>
      </dsp:nvSpPr>
      <dsp:spPr>
        <a:xfrm>
          <a:off x="1917509" y="1196255"/>
          <a:ext cx="629808" cy="1543986"/>
        </a:xfrm>
        <a:custGeom>
          <a:avLst/>
          <a:gdLst/>
          <a:ahLst/>
          <a:cxnLst/>
          <a:rect l="0" t="0" r="0" b="0"/>
          <a:pathLst>
            <a:path>
              <a:moveTo>
                <a:pt x="0" y="1543986"/>
              </a:moveTo>
              <a:lnTo>
                <a:pt x="314904" y="1543986"/>
              </a:lnTo>
              <a:lnTo>
                <a:pt x="314904" y="0"/>
              </a:lnTo>
              <a:lnTo>
                <a:pt x="629808" y="0"/>
              </a:lnTo>
            </a:path>
          </a:pathLst>
        </a:custGeom>
        <a:noFill/>
        <a:ln w="1270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90726" y="1926561"/>
        <a:ext cx="83374" cy="83374"/>
      </dsp:txXfrm>
    </dsp:sp>
    <dsp:sp modelId="{D1C52863-34A6-4E04-9740-6E0567681A8F}">
      <dsp:nvSpPr>
        <dsp:cNvPr id="0" name=""/>
        <dsp:cNvSpPr/>
      </dsp:nvSpPr>
      <dsp:spPr>
        <a:xfrm rot="16200000">
          <a:off x="-1128554" y="1889531"/>
          <a:ext cx="4390707" cy="1701421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>
        <a:off x="-1128554" y="1889531"/>
        <a:ext cx="4390707" cy="1701421"/>
      </dsp:txXfrm>
    </dsp:sp>
    <dsp:sp modelId="{AD67EDBF-32B4-495C-A262-4812FBE80932}">
      <dsp:nvSpPr>
        <dsp:cNvPr id="0" name=""/>
        <dsp:cNvSpPr/>
      </dsp:nvSpPr>
      <dsp:spPr>
        <a:xfrm>
          <a:off x="2547317" y="131801"/>
          <a:ext cx="5758963" cy="2128909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 о буџетском систему,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20</a:t>
          </a:r>
          <a:r>
            <a:rPr lang="sr-Cyrl-RS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</a:t>
          </a:r>
          <a:r>
            <a:rPr lang="sr-Latn-RS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</a:t>
          </a: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годину и др.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</a:p>
      </dsp:txBody>
      <dsp:txXfrm>
        <a:off x="2547317" y="131801"/>
        <a:ext cx="5758963" cy="2128909"/>
      </dsp:txXfrm>
    </dsp:sp>
    <dsp:sp modelId="{A288E7CD-845A-4B30-8D9E-0FCFF4059FF8}">
      <dsp:nvSpPr>
        <dsp:cNvPr id="0" name=""/>
        <dsp:cNvSpPr/>
      </dsp:nvSpPr>
      <dsp:spPr>
        <a:xfrm>
          <a:off x="2601481" y="2341602"/>
          <a:ext cx="5714630" cy="882405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x-none" sz="16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01481" y="2341602"/>
        <a:ext cx="5714630" cy="882405"/>
      </dsp:txXfrm>
    </dsp:sp>
    <dsp:sp modelId="{573F9BF2-AC82-43FC-A361-118085DB3D65}">
      <dsp:nvSpPr>
        <dsp:cNvPr id="0" name=""/>
        <dsp:cNvSpPr/>
      </dsp:nvSpPr>
      <dsp:spPr>
        <a:xfrm>
          <a:off x="2579967" y="3476676"/>
          <a:ext cx="5724128" cy="445462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9967" y="3476676"/>
        <a:ext cx="5724128" cy="445462"/>
      </dsp:txXfrm>
    </dsp:sp>
    <dsp:sp modelId="{B2DE3A8A-BA09-499F-9C72-0630724E4538}">
      <dsp:nvSpPr>
        <dsp:cNvPr id="0" name=""/>
        <dsp:cNvSpPr/>
      </dsp:nvSpPr>
      <dsp:spPr>
        <a:xfrm>
          <a:off x="2579967" y="4153418"/>
          <a:ext cx="5725159" cy="444574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Започети пројекти из ранијих година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9967" y="4153418"/>
        <a:ext cx="5725159" cy="444574"/>
      </dsp:txXfrm>
    </dsp:sp>
    <dsp:sp modelId="{94F14A6F-3CD0-4A17-88D3-6F4D0EB2D4E6}">
      <dsp:nvSpPr>
        <dsp:cNvPr id="0" name=""/>
        <dsp:cNvSpPr/>
      </dsp:nvSpPr>
      <dsp:spPr>
        <a:xfrm>
          <a:off x="2579967" y="4829272"/>
          <a:ext cx="5753895" cy="460366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9967" y="4829272"/>
        <a:ext cx="5753895" cy="4603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99341" y="264595"/>
          <a:ext cx="1603720" cy="1068840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буџета града </a:t>
          </a:r>
          <a:r>
            <a:rPr lang="sr-Latn-RS" sz="12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3.634.021.781</a:t>
          </a:r>
          <a:endParaRPr lang="en-US" sz="1200" kern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4200" y="421123"/>
        <a:ext cx="1134002" cy="755784"/>
      </dsp:txXfrm>
    </dsp:sp>
    <dsp:sp modelId="{98F3E7AB-6934-48FA-B82F-FBEAF1B2375D}">
      <dsp:nvSpPr>
        <dsp:cNvPr id="0" name=""/>
        <dsp:cNvSpPr/>
      </dsp:nvSpPr>
      <dsp:spPr>
        <a:xfrm>
          <a:off x="1713164" y="472832"/>
          <a:ext cx="619927" cy="619927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795335" y="709892"/>
        <a:ext cx="455585" cy="145807"/>
      </dsp:txXfrm>
    </dsp:sp>
    <dsp:sp modelId="{2F60A798-586E-4E47-B649-25F047F36835}">
      <dsp:nvSpPr>
        <dsp:cNvPr id="0" name=""/>
        <dsp:cNvSpPr/>
      </dsp:nvSpPr>
      <dsp:spPr>
        <a:xfrm>
          <a:off x="2373637" y="261848"/>
          <a:ext cx="1068840" cy="1068840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1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Пренета средства из ранијих година </a:t>
          </a:r>
          <a:r>
            <a:rPr lang="sr-Cyrl-RS" sz="11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87.623.695</a:t>
          </a:r>
          <a:endParaRPr lang="en-US" sz="1100" kern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0165" y="418376"/>
        <a:ext cx="755784" cy="755784"/>
      </dsp:txXfrm>
    </dsp:sp>
    <dsp:sp modelId="{41F09F99-3DCC-47E4-9188-F7D103A1F6E3}">
      <dsp:nvSpPr>
        <dsp:cNvPr id="0" name=""/>
        <dsp:cNvSpPr/>
      </dsp:nvSpPr>
      <dsp:spPr>
        <a:xfrm>
          <a:off x="3456614" y="486309"/>
          <a:ext cx="619927" cy="619927"/>
        </a:xfrm>
        <a:prstGeom prst="mathPlus">
          <a:avLst/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538785" y="723369"/>
        <a:ext cx="455585" cy="145807"/>
      </dsp:txXfrm>
    </dsp:sp>
    <dsp:sp modelId="{6C1FFF0F-B1A4-4C41-B9D3-30452A0DFA4B}">
      <dsp:nvSpPr>
        <dsp:cNvPr id="0" name=""/>
        <dsp:cNvSpPr/>
      </dsp:nvSpPr>
      <dsp:spPr>
        <a:xfrm>
          <a:off x="4187696" y="225839"/>
          <a:ext cx="1347423" cy="1031174"/>
        </a:xfrm>
        <a:prstGeom prst="ellipse">
          <a:avLst/>
        </a:prstGeom>
        <a:solidFill>
          <a:schemeClr val="bg1">
            <a:lumMod val="65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осталих </a:t>
          </a:r>
          <a:r>
            <a:rPr lang="sr-Cyrl-RS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извора</a:t>
          </a:r>
          <a:r>
            <a:rPr lang="x-none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sr-Cyrl-RS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312.058.000</a:t>
          </a:r>
          <a:endParaRPr lang="en-US" sz="1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5022" y="376851"/>
        <a:ext cx="952771" cy="729150"/>
      </dsp:txXfrm>
    </dsp:sp>
    <dsp:sp modelId="{87C2FC52-975B-4E62-B5E0-1AB7C844E900}">
      <dsp:nvSpPr>
        <dsp:cNvPr id="0" name=""/>
        <dsp:cNvSpPr/>
      </dsp:nvSpPr>
      <dsp:spPr>
        <a:xfrm>
          <a:off x="5572357" y="486309"/>
          <a:ext cx="619927" cy="619927"/>
        </a:xfrm>
        <a:prstGeom prst="mathEqual">
          <a:avLst/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654528" y="614014"/>
        <a:ext cx="455585" cy="364517"/>
      </dsp:txXfrm>
    </dsp:sp>
    <dsp:sp modelId="{2DB98FF9-EDB5-4EEE-AFA3-A57C7337F497}">
      <dsp:nvSpPr>
        <dsp:cNvPr id="0" name=""/>
        <dsp:cNvSpPr/>
      </dsp:nvSpPr>
      <dsp:spPr>
        <a:xfrm>
          <a:off x="6192289" y="233054"/>
          <a:ext cx="1626369" cy="1041863"/>
        </a:xfrm>
        <a:prstGeom prst="ellipse">
          <a:avLst/>
        </a:prstGeom>
        <a:solidFill>
          <a:srgbClr val="92D05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Укупан буџет града </a:t>
          </a:r>
          <a:r>
            <a:rPr lang="sr-Cyrl-RS" sz="14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3.832.177.848</a:t>
          </a:r>
          <a:endParaRPr lang="en-US" sz="1200" kern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30465" y="385631"/>
        <a:ext cx="1150017" cy="7367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3819" y="240725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Порески приходи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40725"/>
        <a:ext cx="1953462" cy="257400"/>
      </dsp:txXfrm>
    </dsp:sp>
    <dsp:sp modelId="{02385D1D-92EB-445D-B736-940004751C79}">
      <dsp:nvSpPr>
        <dsp:cNvPr id="0" name=""/>
        <dsp:cNvSpPr/>
      </dsp:nvSpPr>
      <dsp:spPr>
        <a:xfrm>
          <a:off x="1957281" y="39632"/>
          <a:ext cx="390692" cy="659587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504251" y="39632"/>
          <a:ext cx="5313417" cy="6595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39632"/>
        <a:ext cx="5313417" cy="659587"/>
      </dsp:txXfrm>
    </dsp:sp>
    <dsp:sp modelId="{F40D94EA-52E0-4740-A924-EAF350BDF213}">
      <dsp:nvSpPr>
        <dsp:cNvPr id="0" name=""/>
        <dsp:cNvSpPr/>
      </dsp:nvSpPr>
      <dsp:spPr>
        <a:xfrm>
          <a:off x="3819" y="1228644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трансфери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1228644"/>
        <a:ext cx="1953462" cy="257400"/>
      </dsp:txXfrm>
    </dsp:sp>
    <dsp:sp modelId="{0E930D30-96BC-4D43-B65A-EE88C46DBE48}">
      <dsp:nvSpPr>
        <dsp:cNvPr id="0" name=""/>
        <dsp:cNvSpPr/>
      </dsp:nvSpPr>
      <dsp:spPr>
        <a:xfrm>
          <a:off x="1957281" y="746019"/>
          <a:ext cx="390692" cy="1222650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504251" y="746019"/>
          <a:ext cx="5313417" cy="1222650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Донације</a:t>
          </a:r>
          <a:r>
            <a:rPr lang="sr-Cyrl-C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C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 добијају од домаћих и међународних донатора и организација за различите пројекте. 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Трансфери п</a:t>
          </a:r>
          <a:r>
            <a:rPr lang="ru-RU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одразумевају пренос средстава од нивоа Републике Србије општинском нивоу власти. М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огу бити </a:t>
          </a:r>
          <a:r>
            <a:rPr lang="x-none" alt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наменски (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тачно утврђене намене) или </a:t>
          </a:r>
          <a:r>
            <a:rPr lang="x-none" alt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ненаменски (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није им унапред утврђена намена те се могу у складу са законом користити за било које сврхе) .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746019"/>
        <a:ext cx="5313417" cy="1222650"/>
      </dsp:txXfrm>
    </dsp:sp>
    <dsp:sp modelId="{CCB8139E-CA19-491D-9FCD-6BF28923C725}">
      <dsp:nvSpPr>
        <dsp:cNvPr id="0" name=""/>
        <dsp:cNvSpPr/>
      </dsp:nvSpPr>
      <dsp:spPr>
        <a:xfrm>
          <a:off x="3819" y="2216563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Непорески приходи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216563"/>
        <a:ext cx="1953462" cy="257400"/>
      </dsp:txXfrm>
    </dsp:sp>
    <dsp:sp modelId="{14D1633C-A097-4A5A-8269-B04E98857E56}">
      <dsp:nvSpPr>
        <dsp:cNvPr id="0" name=""/>
        <dsp:cNvSpPr/>
      </dsp:nvSpPr>
      <dsp:spPr>
        <a:xfrm>
          <a:off x="1957281" y="2015469"/>
          <a:ext cx="390692" cy="659587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504251" y="2015469"/>
          <a:ext cx="5313417" cy="65958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9525" cap="rnd" cmpd="sng" algn="ctr">
          <a:solidFill>
            <a:schemeClr val="accent2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2015469"/>
        <a:ext cx="5313417" cy="659587"/>
      </dsp:txXfrm>
    </dsp:sp>
    <dsp:sp modelId="{9312B733-3AEB-49F6-8245-08553BA2949B}">
      <dsp:nvSpPr>
        <dsp:cNvPr id="0" name=""/>
        <dsp:cNvSpPr/>
      </dsp:nvSpPr>
      <dsp:spPr>
        <a:xfrm>
          <a:off x="3819" y="2721857"/>
          <a:ext cx="1953462" cy="57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721857"/>
        <a:ext cx="1953462" cy="579150"/>
      </dsp:txXfrm>
    </dsp:sp>
    <dsp:sp modelId="{435AB433-2559-485A-A03D-C32F36288071}">
      <dsp:nvSpPr>
        <dsp:cNvPr id="0" name=""/>
        <dsp:cNvSpPr/>
      </dsp:nvSpPr>
      <dsp:spPr>
        <a:xfrm>
          <a:off x="1957281" y="2721857"/>
          <a:ext cx="390692" cy="579150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504251" y="2721857"/>
          <a:ext cx="5313417" cy="579150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9525" cap="rnd" cmpd="sng" algn="ctr">
          <a:solidFill>
            <a:schemeClr val="accent4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Ова примања се остварују продајом непокретности и покретних ствари у власништву града.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2721857"/>
        <a:ext cx="5313417" cy="579150"/>
      </dsp:txXfrm>
    </dsp:sp>
    <dsp:sp modelId="{EFAACCF6-3A6A-4536-89B0-F0A7C44F6BE1}">
      <dsp:nvSpPr>
        <dsp:cNvPr id="0" name=""/>
        <dsp:cNvSpPr/>
      </dsp:nvSpPr>
      <dsp:spPr>
        <a:xfrm>
          <a:off x="3819" y="3574037"/>
          <a:ext cx="1953462" cy="57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задуживања и  продаје финансијске имовине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3574037"/>
        <a:ext cx="1953462" cy="579150"/>
      </dsp:txXfrm>
    </dsp:sp>
    <dsp:sp modelId="{6497CA82-45EE-4BD1-AEB4-CC3961FBFB74}">
      <dsp:nvSpPr>
        <dsp:cNvPr id="0" name=""/>
        <dsp:cNvSpPr/>
      </dsp:nvSpPr>
      <dsp:spPr>
        <a:xfrm>
          <a:off x="1957281" y="3347807"/>
          <a:ext cx="390692" cy="1031610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504251" y="3347807"/>
          <a:ext cx="5313417" cy="103161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400" b="0" i="0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3347807"/>
        <a:ext cx="5313417" cy="1031610"/>
      </dsp:txXfrm>
    </dsp:sp>
    <dsp:sp modelId="{939B76D1-BB33-4E50-9ECD-839FB5787B95}">
      <dsp:nvSpPr>
        <dsp:cNvPr id="0" name=""/>
        <dsp:cNvSpPr/>
      </dsp:nvSpPr>
      <dsp:spPr>
        <a:xfrm>
          <a:off x="3819" y="4464677"/>
          <a:ext cx="1953462" cy="41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4464677"/>
        <a:ext cx="1953462" cy="410231"/>
      </dsp:txXfrm>
    </dsp:sp>
    <dsp:sp modelId="{7845F59F-6101-48DE-ABCC-EC5351843F5B}">
      <dsp:nvSpPr>
        <dsp:cNvPr id="0" name=""/>
        <dsp:cNvSpPr/>
      </dsp:nvSpPr>
      <dsp:spPr>
        <a:xfrm>
          <a:off x="1957281" y="4426218"/>
          <a:ext cx="390692" cy="487149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504251" y="4426218"/>
          <a:ext cx="5313417" cy="487149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Представљају вишак прихода буџета града који нису потрошени у претходној  буџетској години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4426218"/>
        <a:ext cx="5313417" cy="4871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2739746" y="1247316"/>
          <a:ext cx="2902533" cy="290253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9525" cap="rnd" cmpd="sng" algn="ctr">
          <a:solidFill>
            <a:schemeClr val="tx2">
              <a:lumMod val="5000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Укупни буџетски приходи и примања  </a:t>
          </a:r>
          <a:r>
            <a:rPr lang="sr-Latn-R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sr-Cyrl-C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245</a:t>
          </a:r>
          <a:r>
            <a:rPr lang="sr-Cyrl-C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sr-Latn-R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20</a:t>
          </a:r>
          <a:r>
            <a:rPr lang="sr-Cyrl-C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750</a:t>
          </a:r>
          <a:r>
            <a:rPr lang="x-none" sz="2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25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64812" y="1672382"/>
        <a:ext cx="2052401" cy="2052401"/>
      </dsp:txXfrm>
    </dsp:sp>
    <dsp:sp modelId="{63432802-399F-407F-AC10-7219543A0326}">
      <dsp:nvSpPr>
        <dsp:cNvPr id="0" name=""/>
        <dsp:cNvSpPr/>
      </dsp:nvSpPr>
      <dsp:spPr>
        <a:xfrm>
          <a:off x="1981209" y="3"/>
          <a:ext cx="1921274" cy="17338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Приходи од  пореза  </a:t>
          </a:r>
          <a:endParaRPr lang="sr-Cyrl-C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2.849.462.700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2573" y="253916"/>
        <a:ext cx="1358546" cy="1226002"/>
      </dsp:txXfrm>
    </dsp:sp>
    <dsp:sp modelId="{449BFEB2-6844-4A2C-8DC2-780280CBA079}">
      <dsp:nvSpPr>
        <dsp:cNvPr id="0" name=""/>
        <dsp:cNvSpPr/>
      </dsp:nvSpPr>
      <dsp:spPr>
        <a:xfrm>
          <a:off x="4343398" y="0"/>
          <a:ext cx="1921274" cy="174320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C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рансфери 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321</a:t>
          </a:r>
          <a:r>
            <a:rPr lang="en-U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660</a:t>
          </a:r>
          <a:r>
            <a:rPr lang="en-U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en-U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32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24762" y="255286"/>
        <a:ext cx="1358546" cy="1232631"/>
      </dsp:txXfrm>
    </dsp:sp>
    <dsp:sp modelId="{9DDE88A7-5745-4E4F-A7A8-F71A4DA0D5F2}">
      <dsp:nvSpPr>
        <dsp:cNvPr id="0" name=""/>
        <dsp:cNvSpPr/>
      </dsp:nvSpPr>
      <dsp:spPr>
        <a:xfrm>
          <a:off x="5333996" y="1803746"/>
          <a:ext cx="1921274" cy="174120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Други приходи  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293.881.021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15360" y="2058739"/>
        <a:ext cx="1358546" cy="1231215"/>
      </dsp:txXfrm>
    </dsp:sp>
    <dsp:sp modelId="{72DE4213-15E1-4436-8045-C055E8A54EDE}">
      <dsp:nvSpPr>
        <dsp:cNvPr id="0" name=""/>
        <dsp:cNvSpPr/>
      </dsp:nvSpPr>
      <dsp:spPr>
        <a:xfrm>
          <a:off x="2057396" y="3556335"/>
          <a:ext cx="1919866" cy="167277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  </a:t>
          </a:r>
          <a:endParaRPr lang="sr-Cyrl-RS" sz="13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550.000 динара</a:t>
          </a:r>
          <a:endParaRPr lang="en-US" sz="13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38554" y="3801307"/>
        <a:ext cx="1357550" cy="1182829"/>
      </dsp:txXfrm>
    </dsp:sp>
    <dsp:sp modelId="{86C96E4B-9FEA-4CEB-BB6E-E93A1EB046C7}">
      <dsp:nvSpPr>
        <dsp:cNvPr id="0" name=""/>
        <dsp:cNvSpPr/>
      </dsp:nvSpPr>
      <dsp:spPr>
        <a:xfrm>
          <a:off x="4572006" y="3559963"/>
          <a:ext cx="1919866" cy="167277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финансијске имовине</a:t>
          </a:r>
          <a:r>
            <a:rPr lang="sr-Cyrl-R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и</a:t>
          </a:r>
          <a:r>
            <a:rPr lang="sr-Latn-R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R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задуживања</a:t>
          </a: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sr-Cyrl-R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279.000.000 динар</a:t>
          </a:r>
          <a:endParaRPr lang="en-US" sz="13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53164" y="3804935"/>
        <a:ext cx="1357550" cy="1182829"/>
      </dsp:txXfrm>
    </dsp:sp>
    <dsp:sp modelId="{FC69A2CE-A671-47B5-8CD8-544465E52E9C}">
      <dsp:nvSpPr>
        <dsp:cNvPr id="0" name=""/>
        <dsp:cNvSpPr/>
      </dsp:nvSpPr>
      <dsp:spPr>
        <a:xfrm>
          <a:off x="1219200" y="1803729"/>
          <a:ext cx="1921274" cy="17338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 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87.623.695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500564" y="2057642"/>
        <a:ext cx="1358546" cy="1226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0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79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99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87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030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65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195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20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6070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37649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2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2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89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53227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73180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2307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3378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876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716115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7128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566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4532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737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7741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177A51-6661-464F-AF3F-5F9E5897B61D}" type="datetime1">
              <a:rPr lang="en-US" smtClean="0"/>
              <a:pPr/>
              <a:t>24.12.2024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00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  <p:sldLayoutId id="2147484326" r:id="rId11"/>
    <p:sldLayoutId id="2147484327" r:id="rId12"/>
    <p:sldLayoutId id="2147484328" r:id="rId13"/>
    <p:sldLayoutId id="2147484329" r:id="rId14"/>
    <p:sldLayoutId id="2147484330" r:id="rId15"/>
    <p:sldLayoutId id="2147484331" r:id="rId16"/>
    <p:sldLayoutId id="2147484332" r:id="rId17"/>
    <p:sldLayoutId id="2147484333" r:id="rId18"/>
    <p:sldLayoutId id="2147484334" r:id="rId1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5243" y="5867400"/>
            <a:ext cx="628813" cy="76768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9AFF17-F00C-424C-8C0C-8D1DBA89624C}"/>
              </a:ext>
            </a:extLst>
          </p:cNvPr>
          <p:cNvSpPr txBox="1"/>
          <p:nvPr/>
        </p:nvSpPr>
        <p:spPr>
          <a:xfrm>
            <a:off x="304800" y="3429000"/>
            <a:ext cx="53434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Cyrl-R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ГРАЂАНСКИ ВОДИЧ КРОЗ БУЏЕТ</a:t>
            </a:r>
          </a:p>
          <a:p>
            <a:pPr algn="ctr"/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.ГОДИНУ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FDE5C7-D107-4279-8714-DD6D28F00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758242"/>
            <a:ext cx="1933575" cy="2362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3BAD0A3-39DD-4D1B-BD65-7CD2B1D16D31}"/>
              </a:ext>
            </a:extLst>
          </p:cNvPr>
          <p:cNvSpPr txBox="1"/>
          <p:nvPr/>
        </p:nvSpPr>
        <p:spPr>
          <a:xfrm>
            <a:off x="3962400" y="1293011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 Јагодина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570349"/>
              </p:ext>
            </p:extLst>
          </p:nvPr>
        </p:nvGraphicFramePr>
        <p:xfrm>
          <a:off x="152400" y="952500"/>
          <a:ext cx="7821488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52400"/>
            <a:ext cx="7696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51121809"/>
              </p:ext>
            </p:extLst>
          </p:nvPr>
        </p:nvGraphicFramePr>
        <p:xfrm>
          <a:off x="381000" y="1396663"/>
          <a:ext cx="8229600" cy="5232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381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303450"/>
              </p:ext>
            </p:extLst>
          </p:nvPr>
        </p:nvGraphicFramePr>
        <p:xfrm>
          <a:off x="811696" y="1877964"/>
          <a:ext cx="724294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871" y="348927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sr-Latn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46355D9-B29E-B7C1-6C3A-C1F8FFB886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410300"/>
              </p:ext>
            </p:extLst>
          </p:nvPr>
        </p:nvGraphicFramePr>
        <p:xfrm>
          <a:off x="381000" y="1364590"/>
          <a:ext cx="7543800" cy="4807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0" y="1568171"/>
            <a:ext cx="7467600" cy="139092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C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Укупни приходи и примања нашег града у 20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25.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 години су се 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СМАЊИЛИ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у односу на последњу измену Одлуке о буџету за 20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 годину за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888.460.374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динара, односно за</a:t>
            </a:r>
            <a:r>
              <a:rPr lang="x-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18.82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601" y="3159688"/>
            <a:ext cx="6477000" cy="269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Порески приходи </a:t>
            </a:r>
            <a:r>
              <a:rPr lang="ru-RU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смањени су за 161.342.203 динара.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Пренета средства из ранијих година смањена су за 42.726.678 динара.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Други приходи су смањени за 132.043.901 динара.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x-none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Примања од продаје финансијске имовине</a:t>
            </a: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и задуживања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смањена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133.500.000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динара</a:t>
            </a:r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59" y="3287472"/>
            <a:ext cx="485775" cy="1894127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685800"/>
            <a:ext cx="807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Latn-R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968107"/>
            <a:ext cx="7162800" cy="4921786"/>
          </a:xfrm>
        </p:spPr>
        <p:txBody>
          <a:bodyPr>
            <a:normAutofit fontScale="92500" lnSpcReduction="20000"/>
          </a:bodyPr>
          <a:lstStyle/>
          <a:p>
            <a:pPr marL="137160" indent="0" algn="just">
              <a:buNone/>
            </a:pP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Буџет мора бити у равнотежи, што значи да расходи морају одговарати приходима. Укупни планирани расходи и издаци у 20</a:t>
            </a:r>
            <a:r>
              <a:rPr lang="sr-Cyrl-R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години из буџета износе: </a:t>
            </a:r>
          </a:p>
          <a:p>
            <a:endPara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РАСХОДИ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Расходи представљају све трошкове града за плате буџетских корисника, набавку роба и услуга, субвенције, дотације и трансфере, социјалну помоћ и остале трошкове које град/општина обезбеђује без директне и непосредне накнаде. </a:t>
            </a:r>
            <a:endParaRPr lang="vi-VN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ИЗДАЦИ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представљају трошкове изградње или инвестиционог одржавања већ постојећих објеката, набавку земљишта, машина и опрeме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РАСХОДИ И ИЗДАЦИ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морају се исказивати на законом прописан начин, односно морају се исказивати: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програмима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који показују колико се троши за извршавање основних надлежности и стратешких циљева града;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основној намени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која показује за коју врсту трошка се средства издвајају;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функцији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која показује функционалну намену за одређену област и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корисницима буџета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што показује организацију рада града.</a:t>
            </a:r>
          </a:p>
          <a:p>
            <a:pPr marL="137160" indent="0" algn="just">
              <a:buNone/>
            </a:pP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362200" y="1676400"/>
            <a:ext cx="3384376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3.832.177.848 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динара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289885"/>
            <a:ext cx="739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 шта се односе јавна средства?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457200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524000" y="13716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 8"/>
          <p:cNvGrpSpPr/>
          <p:nvPr/>
        </p:nvGrpSpPr>
        <p:grpSpPr>
          <a:xfrm>
            <a:off x="2133600" y="1295400"/>
            <a:ext cx="5590663" cy="501187"/>
            <a:chOff x="2630900" y="65722"/>
            <a:chExt cx="5590663" cy="501187"/>
          </a:xfrm>
        </p:grpSpPr>
        <p:sp>
          <p:nvSpPr>
            <p:cNvPr id="10" name="Rectangle 9"/>
            <p:cNvSpPr/>
            <p:nvPr/>
          </p:nvSpPr>
          <p:spPr>
            <a:xfrm>
              <a:off x="2630900" y="65722"/>
              <a:ext cx="5590663" cy="50118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2630900" y="65722"/>
              <a:ext cx="5590663" cy="50118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Расходи за запослене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представљају све трошкове за запослене, како у управи тако и код буџетских корисника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1371600"/>
            <a:ext cx="1295400" cy="381000"/>
            <a:chOff x="0" y="65722"/>
            <a:chExt cx="2131590" cy="1002374"/>
          </a:xfrm>
        </p:grpSpPr>
        <p:sp>
          <p:nvSpPr>
            <p:cNvPr id="13" name="Rectangle 12"/>
            <p:cNvSpPr/>
            <p:nvPr/>
          </p:nvSpPr>
          <p:spPr>
            <a:xfrm>
              <a:off x="0" y="65722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76200" y="566909"/>
              <a:ext cx="205539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Расходи за запослене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645700" y="1964606"/>
            <a:ext cx="2055390" cy="9279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Left Brace 18"/>
          <p:cNvSpPr/>
          <p:nvPr/>
        </p:nvSpPr>
        <p:spPr>
          <a:xfrm>
            <a:off x="1524000" y="1905000"/>
            <a:ext cx="411078" cy="704794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oup 19"/>
          <p:cNvGrpSpPr/>
          <p:nvPr/>
        </p:nvGrpSpPr>
        <p:grpSpPr>
          <a:xfrm>
            <a:off x="2133600" y="1828800"/>
            <a:ext cx="5590663" cy="704794"/>
            <a:chOff x="2630900" y="620910"/>
            <a:chExt cx="5590663" cy="70479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1" name="Rectangle 20"/>
            <p:cNvSpPr/>
            <p:nvPr/>
          </p:nvSpPr>
          <p:spPr>
            <a:xfrm>
              <a:off x="2630900" y="620910"/>
              <a:ext cx="5590663" cy="704794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2630900" y="620910"/>
              <a:ext cx="5590663" cy="7047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Коришћење роба и услуга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-228600" y="1676400"/>
            <a:ext cx="2055390" cy="724270"/>
            <a:chOff x="0" y="1842171"/>
            <a:chExt cx="2055390" cy="828121"/>
          </a:xfrm>
        </p:grpSpPr>
        <p:sp>
          <p:nvSpPr>
            <p:cNvPr id="26" name="Rectangle 25"/>
            <p:cNvSpPr/>
            <p:nvPr/>
          </p:nvSpPr>
          <p:spPr>
            <a:xfrm>
              <a:off x="0" y="1842171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228600" y="2169105"/>
              <a:ext cx="167640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Коришћење роба </a:t>
              </a:r>
              <a:r>
                <a:rPr lang="x-none" sz="1500" b="1" kern="1200">
                  <a:latin typeface="Times New Roman" pitchFamily="18" charset="0"/>
                  <a:cs typeface="Times New Roman" pitchFamily="18" charset="0"/>
                </a:rPr>
                <a:t>и услуга </a:t>
              </a:r>
              <a:endParaRPr lang="en-US" sz="15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Left Brace 27"/>
          <p:cNvSpPr/>
          <p:nvPr/>
        </p:nvSpPr>
        <p:spPr>
          <a:xfrm>
            <a:off x="1524000" y="2590800"/>
            <a:ext cx="411078" cy="89274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9" name="Group 28"/>
          <p:cNvGrpSpPr/>
          <p:nvPr/>
        </p:nvGrpSpPr>
        <p:grpSpPr>
          <a:xfrm>
            <a:off x="2133600" y="2590800"/>
            <a:ext cx="5590663" cy="892740"/>
            <a:chOff x="2630900" y="1379705"/>
            <a:chExt cx="5590663" cy="892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0" name="Rectangle 29"/>
            <p:cNvSpPr/>
            <p:nvPr/>
          </p:nvSpPr>
          <p:spPr>
            <a:xfrm>
              <a:off x="2630900" y="1379705"/>
              <a:ext cx="5590663" cy="892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2630900" y="1379705"/>
              <a:ext cx="5590663" cy="892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itchFamily="18" charset="0"/>
                </a:rPr>
                <a:t>Дотације и трансфери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су трошкови које локална самоуправа </a:t>
              </a: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има за исплату институцијама које су у примарној надлежности централног/покрајинског нивоа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као што су школе, центар за социјални рад, дом здравља.</a:t>
              </a:r>
              <a:r>
                <a:rPr lang="en-US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0" y="2667001"/>
            <a:ext cx="1600200" cy="381000"/>
            <a:chOff x="0" y="1575481"/>
            <a:chExt cx="2055390" cy="1186987"/>
          </a:xfrm>
        </p:grpSpPr>
        <p:sp>
          <p:nvSpPr>
            <p:cNvPr id="33" name="Rectangle 32"/>
            <p:cNvSpPr/>
            <p:nvPr/>
          </p:nvSpPr>
          <p:spPr>
            <a:xfrm>
              <a:off x="0" y="1575481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Rectangle 33"/>
            <p:cNvSpPr/>
            <p:nvPr/>
          </p:nvSpPr>
          <p:spPr>
            <a:xfrm>
              <a:off x="0" y="2261281"/>
              <a:ext cx="205539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Дотације и трансфери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Left Brace 34"/>
          <p:cNvSpPr/>
          <p:nvPr/>
        </p:nvSpPr>
        <p:spPr>
          <a:xfrm>
            <a:off x="1524000" y="35052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6" name="Group 35"/>
          <p:cNvGrpSpPr/>
          <p:nvPr/>
        </p:nvGrpSpPr>
        <p:grpSpPr>
          <a:xfrm>
            <a:off x="2133600" y="3505200"/>
            <a:ext cx="5590663" cy="501187"/>
            <a:chOff x="2630900" y="2326445"/>
            <a:chExt cx="5590663" cy="501187"/>
          </a:xfrm>
        </p:grpSpPr>
        <p:sp>
          <p:nvSpPr>
            <p:cNvPr id="53" name="Rectangle 52"/>
            <p:cNvSpPr/>
            <p:nvPr/>
          </p:nvSpPr>
          <p:spPr>
            <a:xfrm>
              <a:off x="2630900" y="2326445"/>
              <a:ext cx="5590663" cy="50118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ectangle 53"/>
            <p:cNvSpPr/>
            <p:nvPr/>
          </p:nvSpPr>
          <p:spPr>
            <a:xfrm>
              <a:off x="2630900" y="2326445"/>
              <a:ext cx="5590663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Остали расходи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обухватају дотације невладиним организацијама, порезе, таксе, новчане казне.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Left Brace 36"/>
          <p:cNvSpPr/>
          <p:nvPr/>
        </p:nvSpPr>
        <p:spPr>
          <a:xfrm>
            <a:off x="1524000" y="4038600"/>
            <a:ext cx="411479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8" name="Group 37"/>
          <p:cNvGrpSpPr/>
          <p:nvPr/>
        </p:nvGrpSpPr>
        <p:grpSpPr>
          <a:xfrm>
            <a:off x="2133600" y="4038600"/>
            <a:ext cx="5596128" cy="501187"/>
            <a:chOff x="2633471" y="2881633"/>
            <a:chExt cx="5596128" cy="501187"/>
          </a:xfrm>
        </p:grpSpPr>
        <p:sp>
          <p:nvSpPr>
            <p:cNvPr id="51" name="Rectangle 50"/>
            <p:cNvSpPr/>
            <p:nvPr/>
          </p:nvSpPr>
          <p:spPr>
            <a:xfrm>
              <a:off x="2633471" y="2881633"/>
              <a:ext cx="5596128" cy="50118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2633471" y="2881633"/>
              <a:ext cx="5596128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Субвенције</a:t>
              </a: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сe одобравају за функционисање међумесног превоза и  пољопривредним произвођачима. 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Left Brace 38"/>
          <p:cNvSpPr/>
          <p:nvPr/>
        </p:nvSpPr>
        <p:spPr>
          <a:xfrm>
            <a:off x="1447800" y="45720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0" name="Group 39"/>
          <p:cNvGrpSpPr/>
          <p:nvPr/>
        </p:nvGrpSpPr>
        <p:grpSpPr>
          <a:xfrm>
            <a:off x="2133600" y="4572000"/>
            <a:ext cx="5590663" cy="501187"/>
            <a:chOff x="2630900" y="3436820"/>
            <a:chExt cx="5590663" cy="50118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9" name="Rectangle 48"/>
            <p:cNvSpPr/>
            <p:nvPr/>
          </p:nvSpPr>
          <p:spPr>
            <a:xfrm>
              <a:off x="2630900" y="3436820"/>
              <a:ext cx="5590663" cy="50118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ectangle 49"/>
            <p:cNvSpPr/>
            <p:nvPr/>
          </p:nvSpPr>
          <p:spPr>
            <a:xfrm>
              <a:off x="2630900" y="3436820"/>
              <a:ext cx="5590663" cy="5011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Социјална заштита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 све трошкове исплате социјалне помоћи за различите категорије грађана.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Left Brace 40"/>
          <p:cNvSpPr/>
          <p:nvPr/>
        </p:nvSpPr>
        <p:spPr>
          <a:xfrm>
            <a:off x="1524000" y="5105400"/>
            <a:ext cx="411078" cy="74250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2" name="Group 41"/>
          <p:cNvGrpSpPr/>
          <p:nvPr/>
        </p:nvGrpSpPr>
        <p:grpSpPr>
          <a:xfrm>
            <a:off x="2133600" y="5105400"/>
            <a:ext cx="5590663" cy="742500"/>
            <a:chOff x="2630900" y="3992008"/>
            <a:chExt cx="5590663" cy="742500"/>
          </a:xfrm>
        </p:grpSpPr>
        <p:sp>
          <p:nvSpPr>
            <p:cNvPr id="47" name="Rectangle 46"/>
            <p:cNvSpPr/>
            <p:nvPr/>
          </p:nvSpPr>
          <p:spPr>
            <a:xfrm>
              <a:off x="2630900" y="3992008"/>
              <a:ext cx="5590663" cy="7425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ectangle 47"/>
            <p:cNvSpPr/>
            <p:nvPr/>
          </p:nvSpPr>
          <p:spPr>
            <a:xfrm>
              <a:off x="2630900" y="3992008"/>
              <a:ext cx="5590663" cy="74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114300" lvl="1" indent="-11430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5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Буџетска резерва </a:t>
              </a:r>
              <a:r>
                <a:rPr lang="x-none" sz="15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представља новац који се користи за непланиране или недовољно планиране сврхе, као и у случају ванредних околности.</a:t>
              </a:r>
              <a:endParaRPr lang="en-US" sz="15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Left Brace 42"/>
          <p:cNvSpPr/>
          <p:nvPr/>
        </p:nvSpPr>
        <p:spPr>
          <a:xfrm>
            <a:off x="1524000" y="5867400"/>
            <a:ext cx="411078" cy="74250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4" name="Group 43"/>
          <p:cNvGrpSpPr/>
          <p:nvPr/>
        </p:nvGrpSpPr>
        <p:grpSpPr>
          <a:xfrm>
            <a:off x="2133600" y="5867400"/>
            <a:ext cx="5590663" cy="742500"/>
            <a:chOff x="2630900" y="4788508"/>
            <a:chExt cx="5590663" cy="742500"/>
          </a:xfrm>
        </p:grpSpPr>
        <p:sp>
          <p:nvSpPr>
            <p:cNvPr id="45" name="Rectangle 44"/>
            <p:cNvSpPr/>
            <p:nvPr/>
          </p:nvSpPr>
          <p:spPr>
            <a:xfrm>
              <a:off x="2630900" y="4788508"/>
              <a:ext cx="5590663" cy="7425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ectangle 45"/>
            <p:cNvSpPr/>
            <p:nvPr/>
          </p:nvSpPr>
          <p:spPr>
            <a:xfrm>
              <a:off x="2630900" y="4788508"/>
              <a:ext cx="5590663" cy="74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114300" lvl="1" indent="-11430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5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Капитални издаци </a:t>
              </a:r>
              <a:r>
                <a:rPr lang="x-none" sz="15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су трошкови за изградњу нових, или инвестиционо одржавање постојећих објеката, набавку опреме, машина земљишта и слично.</a:t>
              </a:r>
              <a:endParaRPr lang="en-US" sz="15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0" y="3505200"/>
            <a:ext cx="1600200" cy="381000"/>
            <a:chOff x="-533400" y="2428539"/>
            <a:chExt cx="2588790" cy="381000"/>
          </a:xfrm>
        </p:grpSpPr>
        <p:sp>
          <p:nvSpPr>
            <p:cNvPr id="56" name="Rectangle 55"/>
            <p:cNvSpPr/>
            <p:nvPr/>
          </p:nvSpPr>
          <p:spPr>
            <a:xfrm>
              <a:off x="0" y="2428539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Rectangle 56"/>
            <p:cNvSpPr/>
            <p:nvPr/>
          </p:nvSpPr>
          <p:spPr>
            <a:xfrm>
              <a:off x="-533400" y="2504739"/>
              <a:ext cx="2465514" cy="304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Остали расходи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0" y="3962400"/>
            <a:ext cx="1524000" cy="457200"/>
            <a:chOff x="0" y="2983726"/>
            <a:chExt cx="2209799" cy="678000"/>
          </a:xfrm>
        </p:grpSpPr>
        <p:sp>
          <p:nvSpPr>
            <p:cNvPr id="59" name="Rectangle 58"/>
            <p:cNvSpPr/>
            <p:nvPr/>
          </p:nvSpPr>
          <p:spPr>
            <a:xfrm>
              <a:off x="0" y="2983726"/>
              <a:ext cx="2057399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Rectangle 59"/>
            <p:cNvSpPr/>
            <p:nvPr/>
          </p:nvSpPr>
          <p:spPr>
            <a:xfrm>
              <a:off x="152400" y="3364726"/>
              <a:ext cx="2057399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Субвенције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0" y="4495800"/>
            <a:ext cx="1447800" cy="525600"/>
            <a:chOff x="0" y="3538914"/>
            <a:chExt cx="2131590" cy="525600"/>
          </a:xfrm>
        </p:grpSpPr>
        <p:sp>
          <p:nvSpPr>
            <p:cNvPr id="62" name="Rectangle 61"/>
            <p:cNvSpPr/>
            <p:nvPr/>
          </p:nvSpPr>
          <p:spPr>
            <a:xfrm>
              <a:off x="0" y="3538914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3" name="Rectangle 62"/>
            <p:cNvSpPr/>
            <p:nvPr/>
          </p:nvSpPr>
          <p:spPr>
            <a:xfrm>
              <a:off x="76200" y="3767514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Социјална заштита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0" y="5105400"/>
            <a:ext cx="1371600" cy="525600"/>
            <a:chOff x="0" y="4214758"/>
            <a:chExt cx="2131590" cy="525600"/>
          </a:xfrm>
        </p:grpSpPr>
        <p:sp>
          <p:nvSpPr>
            <p:cNvPr id="65" name="Rectangle 64"/>
            <p:cNvSpPr/>
            <p:nvPr/>
          </p:nvSpPr>
          <p:spPr>
            <a:xfrm>
              <a:off x="0" y="4214758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Rectangle 65"/>
            <p:cNvSpPr/>
            <p:nvPr/>
          </p:nvSpPr>
          <p:spPr>
            <a:xfrm>
              <a:off x="76200" y="4443358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Буџетска резерва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0" y="5867400"/>
            <a:ext cx="1524000" cy="525600"/>
            <a:chOff x="0" y="5011258"/>
            <a:chExt cx="2207790" cy="525600"/>
          </a:xfrm>
        </p:grpSpPr>
        <p:sp>
          <p:nvSpPr>
            <p:cNvPr id="68" name="Rectangle 67"/>
            <p:cNvSpPr/>
            <p:nvPr/>
          </p:nvSpPr>
          <p:spPr>
            <a:xfrm>
              <a:off x="0" y="5011258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9" name="Rectangle 68"/>
            <p:cNvSpPr/>
            <p:nvPr/>
          </p:nvSpPr>
          <p:spPr>
            <a:xfrm>
              <a:off x="152400" y="5239858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Капитални издаци</a:t>
              </a:r>
              <a:endParaRPr lang="en-US" sz="1500" b="1" kern="1200" dirty="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 rot="1283870">
            <a:off x="906432" y="2092840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Капитални издаци 348.488.424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 rot="20559553">
            <a:off x="727652" y="3818958"/>
            <a:ext cx="2286000" cy="109039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Отплата главнице и камате 232.641.000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 rot="19870790">
            <a:off x="1725870" y="5436109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Остали расходи 371.636.935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 rot="1660419">
            <a:off x="4814825" y="5465052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Социјална</a:t>
            </a:r>
            <a:r>
              <a:rPr lang="sr-Cyrl-CS" dirty="0">
                <a:solidFill>
                  <a:schemeClr val="bg2"/>
                </a:solidFill>
              </a:rPr>
              <a:t> </a:t>
            </a:r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помоћ 189.300.000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 rot="584099">
            <a:off x="5957825" y="3885415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Расходи за запослене 1.178.533.985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388636" y="1382555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Коришћење роба и услуга 1.065.275.271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 rot="20333148">
            <a:off x="5864517" y="2065665"/>
            <a:ext cx="2472616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Субвенције, дотације и трансфери 446.302.233</a:t>
            </a:r>
            <a:endParaRPr lang="en-US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79455" y="2668867"/>
            <a:ext cx="2362200" cy="2286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20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Укупни расходи и издаци </a:t>
            </a:r>
            <a:r>
              <a:rPr lang="sr-Cyrl-C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3.832.177.848</a:t>
            </a:r>
            <a:endParaRPr lang="en-US" sz="2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15132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2025. годину</a:t>
            </a:r>
            <a:endParaRPr lang="en-US" sz="3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" y="101765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2025. 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6A5A0D3-D571-9874-310E-8FBBEFD14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670638"/>
              </p:ext>
            </p:extLst>
          </p:nvPr>
        </p:nvGraphicFramePr>
        <p:xfrm>
          <a:off x="228600" y="1320463"/>
          <a:ext cx="8458200" cy="4927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8D0014A-9BD3-B6EF-2904-A50370E5C6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1014091"/>
              </p:ext>
            </p:extLst>
          </p:nvPr>
        </p:nvGraphicFramePr>
        <p:xfrm>
          <a:off x="228600" y="1320463"/>
          <a:ext cx="8686800" cy="5309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0" y="1295400"/>
            <a:ext cx="7848600" cy="13827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Укупни трошкови нашег града у 20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 години су </a:t>
            </a: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СМАЊИЛИ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у односу на последњу измену Одлуке о буџету за 20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 годину за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888.460.374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динара, односно за</a:t>
            </a:r>
            <a:r>
              <a:rPr lang="x-none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18.82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28575" indent="0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28575" indent="0" eaLnBrk="1" hangingPunct="1">
              <a:buFontTx/>
              <a:buNone/>
            </a:pPr>
            <a:endParaRPr lang="x-none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32" y="5520335"/>
            <a:ext cx="6851650" cy="728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Расходи за запослене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sr-Cyrl-CS" sz="2000" dirty="0">
                <a:latin typeface="Times New Roman" pitchFamily="18" charset="0"/>
                <a:cs typeface="Times New Roman" pitchFamily="18" charset="0"/>
              </a:rPr>
              <a:t>повећани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latin typeface="Times New Roman" pitchFamily="18" charset="0"/>
                <a:cs typeface="Times New Roman" pitchFamily="18" charset="0"/>
              </a:rPr>
              <a:t> 76.509.898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 динара;</a:t>
            </a: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20000"/>
              </a:spcBef>
            </a:pP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x-non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63850"/>
            <a:ext cx="485775" cy="193675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5231544"/>
            <a:ext cx="485775" cy="728068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17987" y="244992"/>
            <a:ext cx="838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Шта се променило у односу на 2024. годину?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4DFE69D-4A69-75FD-4000-213F11566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020" y="2678867"/>
            <a:ext cx="6851650" cy="1162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sr-Cyrl-RS" sz="20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Субвенције, дотације и трансфери </a:t>
            </a:r>
            <a:r>
              <a:rPr lang="sr-Cyrl-RS" sz="20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су смањени за 92.496.094 динара.</a:t>
            </a:r>
            <a:endParaRPr lang="en-US" sz="2000" dirty="0"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Капитални издаци смањени су за 248.360.965 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Коришћење роба и услуга смањено је за 262.717.806 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Остали расходи смањени су за 106.261.339 динара.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x-non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381000"/>
            <a:ext cx="762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8D7A816-4155-51D8-7514-96D679E1F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94936"/>
              </p:ext>
            </p:extLst>
          </p:nvPr>
        </p:nvGraphicFramePr>
        <p:xfrm>
          <a:off x="512667" y="1104900"/>
          <a:ext cx="6945408" cy="5593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772190" imgH="4648333" progId="Excel.Sheet.12">
                  <p:embed/>
                </p:oleObj>
              </mc:Choice>
              <mc:Fallback>
                <p:oleObj name="Worksheet" r:id="rId3" imgW="5772190" imgH="464833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2667" y="1104900"/>
                        <a:ext cx="6945408" cy="55930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3B6269-69F1-94CE-8F6C-AE7F8773F0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881" y="4460198"/>
            <a:ext cx="2476500" cy="18478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9DBCD1-565E-1F46-7FB6-2292D41A0B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4563">
            <a:off x="6044412" y="456645"/>
            <a:ext cx="2618705" cy="3733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8933B1D-0A6F-F3BB-5057-A32D8F6FEB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47" y="250722"/>
            <a:ext cx="2476500" cy="36699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C3DA16D-A42F-1A08-A420-5FE3F8BB37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73" y="4177638"/>
            <a:ext cx="3476625" cy="26098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306BED4-8886-4606-2AAA-F2E7CEF242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96" y="2085697"/>
            <a:ext cx="2439785" cy="162513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381000"/>
            <a:ext cx="784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6D89202-BB09-1550-6455-8EFF3BFC0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359423"/>
              </p:ext>
            </p:extLst>
          </p:nvPr>
        </p:nvGraphicFramePr>
        <p:xfrm>
          <a:off x="508819" y="1219200"/>
          <a:ext cx="7848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295400"/>
            <a:ext cx="81534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Реконструкција саобраћајница у градском подручју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Изградња модуларно металне монтажне платформе за путничка возила</a:t>
            </a:r>
            <a:endParaRPr lang="sr-Cyrl-C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Радови на инвестиционом, текућем одржавању и опремању зграда Домова културе у селима</a:t>
            </a:r>
            <a:endParaRPr lang="sr-Cyrl-C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Израда главног колектора за Индустријски комплекс ''Барутана''</a:t>
            </a:r>
            <a:endParaRPr lang="sr-Cyrl-C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Реконструкција објеката предшколског образовања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Изградња водоводне мреже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Изградња </a:t>
            </a:r>
            <a:r>
              <a:rPr lang="sr-Cyrl-C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топловодне</a:t>
            </a: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мреже</a:t>
            </a:r>
          </a:p>
          <a:p>
            <a:pPr>
              <a:buFont typeface="Wingdings" pitchFamily="2" charset="2"/>
              <a:buChar char="ü"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81000"/>
            <a:ext cx="731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Најважнији пројекти у 2025. години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286000"/>
            <a:ext cx="8174133" cy="17373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x-none" dirty="0"/>
          </a:p>
          <a:p>
            <a:pPr marL="0" indent="0" algn="ctr">
              <a:buNone/>
            </a:pPr>
            <a:r>
              <a:rPr lang="x-none" sz="2800" dirty="0">
                <a:latin typeface="Times New Roman" pitchFamily="18" charset="0"/>
                <a:cs typeface="Times New Roman" pitchFamily="18" charset="0"/>
              </a:rPr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x-none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04800"/>
            <a:ext cx="2667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CS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адржај</a:t>
            </a:r>
            <a:endParaRPr lang="en-US" sz="3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99060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Увод - обраћање градоначелника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настаје буџет града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се пуни градска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Најважнији пројекти 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2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7346"/>
            <a:ext cx="665251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x-none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Драги суграђани и суграђанке,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града </a:t>
            </a: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града, као и о начину планирања, расподеле и трошења буџетских средстава.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Јагодине у заједничком постављању циљева, дефинисању приоритета и планирању развоја нашег града.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</a:p>
          <a:p>
            <a:pPr algn="ctr"/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Гордана Јовановић, </a:t>
            </a:r>
            <a:r>
              <a:rPr lang="sr-Cyrl-RS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дипл.екон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Градоначелник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78275" y="5569743"/>
            <a:ext cx="856907" cy="6699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219200"/>
            <a:ext cx="4267200" cy="541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lvl="0"/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Скупштина града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радоначелник </a:t>
            </a: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Градско веће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</a:t>
            </a:r>
            <a:r>
              <a:rPr lang="sr-Cyrl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друштвене делатности, 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опште</a:t>
            </a:r>
            <a:r>
              <a:rPr lang="sr-Latn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заједничке послове 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финансије, привреду, комуналне делатности и инвестиције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јавне приходе,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заштиту животне средине и инспекцијски надзор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послове органа града</a:t>
            </a: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урбанизам, грађевинске, стамбене и имовинско правне послове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Градско правобранилаштво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x-none" alt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219200"/>
            <a:ext cx="3429000" cy="463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 lvl="0"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	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Туристичка организација Града Јагодина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Предшколска установа ''Пионир''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Културни центар ''Светозар Марковић''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Историјски архив ''Средње Поморавље''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Народна Библиотека ''Радислав Никчевић''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Завичајни музеј</a:t>
            </a: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Месне заједнице (52 сеоске и 8 градских)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795" y="4717258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Основне и средње школе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Центар за социјални рад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Јагодински спортски савез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Непрофитне организације 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81000"/>
            <a:ext cx="731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228600" y="1114437"/>
            <a:ext cx="7065743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z="1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града је правни документ који утврђује план прихода и примања и расхода и издатака града за буџетску, односно календарску годину.</a:t>
            </a:r>
          </a:p>
          <a:p>
            <a:pPr algn="just"/>
            <a:endParaRPr lang="en-US" sz="11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градског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Градоначелник и локална управа спроводе градску политику, а главна полуга те политике и развоја је управо буџет града.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Приликом дефинисања овог, за град </a:t>
            </a:r>
            <a:r>
              <a:rPr lang="sr-Cyrl-CS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23071" y="269757"/>
            <a:ext cx="487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настаје буџет града?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97004560"/>
              </p:ext>
            </p:extLst>
          </p:nvPr>
        </p:nvGraphicFramePr>
        <p:xfrm>
          <a:off x="327934" y="1347992"/>
          <a:ext cx="8282666" cy="5052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629400" y="3429000"/>
            <a:ext cx="1981200" cy="16764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Грађани и њихова удружења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675656" cy="16840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Јавна предузећа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57200"/>
            <a:ext cx="739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00776929"/>
              </p:ext>
            </p:extLst>
          </p:nvPr>
        </p:nvGraphicFramePr>
        <p:xfrm>
          <a:off x="152400" y="934998"/>
          <a:ext cx="8610600" cy="5292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381000"/>
            <a:ext cx="6172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09" y="1062807"/>
            <a:ext cx="8286808" cy="3593659"/>
          </a:xfrm>
          <a:noFill/>
        </p:spPr>
        <p:txBody>
          <a:bodyPr>
            <a:normAutofit/>
          </a:bodyPr>
          <a:lstStyle/>
          <a:p>
            <a:pPr algn="just"/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x-none" sz="16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града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 Јагодине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. годину износе</a:t>
            </a:r>
          </a:p>
          <a:p>
            <a:pPr marL="0" indent="0" algn="just">
              <a:buNone/>
            </a:pPr>
            <a:endParaRPr lang="en-GB" sz="1600" dirty="0"/>
          </a:p>
          <a:p>
            <a:pPr marL="0" indent="0" algn="just">
              <a:buNone/>
            </a:pPr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x-none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Одлуком о буџету града </a:t>
            </a:r>
            <a:r>
              <a:rPr lang="x-none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. годину планирана су средства из буџета града у износу од</a:t>
            </a:r>
            <a:r>
              <a:rPr lang="en-GB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432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496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153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динара, пренета средства из ранијих година у износу од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87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623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695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динара и средства из осталих извора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16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58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94685797"/>
              </p:ext>
            </p:extLst>
          </p:nvPr>
        </p:nvGraphicFramePr>
        <p:xfrm>
          <a:off x="584116" y="4860475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571136" y="2384596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97386" y="1997525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48802" y="2273734"/>
            <a:ext cx="40882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Cyrl-CS" sz="36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3600" b="1" dirty="0">
                <a:latin typeface="Times New Roman" pitchFamily="18" charset="0"/>
                <a:cs typeface="Times New Roman" pitchFamily="18" charset="0"/>
              </a:rPr>
              <a:t>милијарди 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304800"/>
            <a:ext cx="495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 се пуни градска каса?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6700</TotalTime>
  <Words>1837</Words>
  <Application>Microsoft Office PowerPoint</Application>
  <PresentationFormat>On-screen Show (4:3)</PresentationFormat>
  <Paragraphs>243</Paragraphs>
  <Slides>22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Wingdings</vt:lpstr>
      <vt:lpstr>Wingdings 3</vt:lpstr>
      <vt:lpstr>Custom Design</vt:lpstr>
      <vt:lpstr>Slice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Korisnik</cp:lastModifiedBy>
  <cp:revision>473</cp:revision>
  <cp:lastPrinted>2024-12-23T10:02:17Z</cp:lastPrinted>
  <dcterms:created xsi:type="dcterms:W3CDTF">2006-08-16T00:00:00Z</dcterms:created>
  <dcterms:modified xsi:type="dcterms:W3CDTF">2024-12-24T11:59:37Z</dcterms:modified>
</cp:coreProperties>
</file>